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46"/>
  </p:notesMasterIdLst>
  <p:sldIdLst>
    <p:sldId id="256" r:id="rId2"/>
    <p:sldId id="257" r:id="rId3"/>
    <p:sldId id="300" r:id="rId4"/>
    <p:sldId id="259" r:id="rId5"/>
    <p:sldId id="260" r:id="rId6"/>
    <p:sldId id="261" r:id="rId7"/>
    <p:sldId id="271" r:id="rId8"/>
    <p:sldId id="265" r:id="rId9"/>
    <p:sldId id="272" r:id="rId10"/>
    <p:sldId id="266" r:id="rId11"/>
    <p:sldId id="273" r:id="rId12"/>
    <p:sldId id="268" r:id="rId13"/>
    <p:sldId id="269" r:id="rId14"/>
    <p:sldId id="267" r:id="rId15"/>
    <p:sldId id="270" r:id="rId16"/>
    <p:sldId id="301" r:id="rId17"/>
    <p:sldId id="302" r:id="rId18"/>
    <p:sldId id="283" r:id="rId19"/>
    <p:sldId id="284" r:id="rId20"/>
    <p:sldId id="285" r:id="rId21"/>
    <p:sldId id="286" r:id="rId22"/>
    <p:sldId id="287" r:id="rId23"/>
    <p:sldId id="277" r:id="rId24"/>
    <p:sldId id="303" r:id="rId25"/>
    <p:sldId id="304" r:id="rId26"/>
    <p:sldId id="280" r:id="rId27"/>
    <p:sldId id="281" r:id="rId28"/>
    <p:sldId id="290" r:id="rId29"/>
    <p:sldId id="291" r:id="rId30"/>
    <p:sldId id="293" r:id="rId31"/>
    <p:sldId id="296" r:id="rId32"/>
    <p:sldId id="295" r:id="rId33"/>
    <p:sldId id="294" r:id="rId34"/>
    <p:sldId id="258" r:id="rId35"/>
    <p:sldId id="279" r:id="rId36"/>
    <p:sldId id="289" r:id="rId37"/>
    <p:sldId id="263" r:id="rId38"/>
    <p:sldId id="278" r:id="rId39"/>
    <p:sldId id="297" r:id="rId40"/>
    <p:sldId id="282" r:id="rId41"/>
    <p:sldId id="298" r:id="rId42"/>
    <p:sldId id="288" r:id="rId43"/>
    <p:sldId id="299" r:id="rId44"/>
    <p:sldId id="305"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E9D060-0109-B3A7-4DAF-9AE4B8943C9A}" name="Purity Mugambi" initials="PM" userId="S::pmugambi@umass.edu::c2d5794d-77b8-47ad-8949-faef9b4fd1f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ith Zhang" initials="FZ" lastIdx="1" clrIdx="0">
    <p:extLst>
      <p:ext uri="{19B8F6BF-5375-455C-9EA6-DF929625EA0E}">
        <p15:presenceInfo xmlns:p15="http://schemas.microsoft.com/office/powerpoint/2012/main" userId="S::fzhang31@smith.edu::251bf08b-ebff-4a77-ba38-8968525059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77619"/>
  </p:normalViewPr>
  <p:slideViewPr>
    <p:cSldViewPr snapToGrid="0" snapToObjects="1">
      <p:cViewPr varScale="1">
        <p:scale>
          <a:sx n="168" d="100"/>
          <a:sy n="168" d="100"/>
        </p:scale>
        <p:origin x="150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Emphasize that attending the lab will help them practice using </a:t>
            </a:r>
            <a:r>
              <a:rPr lang="en-US" dirty="0" err="1"/>
              <a:t>jupyter</a:t>
            </a:r>
            <a:r>
              <a:rPr lang="en-US" dirty="0"/>
              <a:t> notebooks more and learn some code that will be useful </a:t>
            </a:r>
            <a:r>
              <a:rPr lang="en-US"/>
              <a:t>in hw1</a:t>
            </a:r>
            <a:endParaRPr lang="en-US" dirty="0"/>
          </a:p>
        </p:txBody>
      </p:sp>
    </p:spTree>
    <p:extLst>
      <p:ext uri="{BB962C8B-B14F-4D97-AF65-F5344CB8AC3E}">
        <p14:creationId xmlns:p14="http://schemas.microsoft.com/office/powerpoint/2010/main" val="2353169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6611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4313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280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9510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0329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65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John Snow had a theory that cholera was caused by sewage infusing into people’s drinking water. Hence the germ from infected people with cholera could sip into the water drunk by the health when the sewage leaked into the drinking water.</a:t>
            </a:r>
          </a:p>
          <a:p>
            <a:pPr marL="171450" lvl="0" indent="-171450">
              <a:spcBef>
                <a:spcPts val="0"/>
              </a:spcBef>
              <a:spcAft>
                <a:spcPts val="0"/>
              </a:spcAft>
              <a:buFontTx/>
              <a:buChar char="-"/>
            </a:pPr>
            <a:r>
              <a:rPr lang="en-US" dirty="0"/>
              <a:t>John took notes of every reported death in Soho by marking it on the map of Soho above.</a:t>
            </a:r>
          </a:p>
          <a:p>
            <a:pPr marL="171450" lvl="0" indent="-171450">
              <a:spcBef>
                <a:spcPts val="0"/>
              </a:spcBef>
              <a:spcAft>
                <a:spcPts val="0"/>
              </a:spcAft>
              <a:buFontTx/>
              <a:buChar char="-"/>
            </a:pPr>
            <a:r>
              <a:rPr lang="en-US" dirty="0"/>
              <a:t>Each bar represented one death, and the black (circled points in grey) are the pumps in Soho</a:t>
            </a:r>
          </a:p>
          <a:p>
            <a:pPr marL="171450" lvl="0" indent="-171450">
              <a:spcBef>
                <a:spcPts val="0"/>
              </a:spcBef>
              <a:spcAft>
                <a:spcPts val="0"/>
              </a:spcAft>
              <a:buFontTx/>
              <a:buChar char="-"/>
            </a:pPr>
            <a:r>
              <a:rPr lang="en-US" dirty="0"/>
              <a:t>He noticed almost immediately that deaths were concentrated near the broad street water pump (highlighted in red)</a:t>
            </a:r>
          </a:p>
          <a:p>
            <a:pPr marL="171450" lvl="0" indent="-171450">
              <a:spcBef>
                <a:spcPts val="0"/>
              </a:spcBef>
              <a:spcAft>
                <a:spcPts val="0"/>
              </a:spcAft>
              <a:buFontTx/>
              <a:buChar char="-"/>
            </a:pPr>
            <a:r>
              <a:rPr lang="en-US" dirty="0"/>
              <a:t>After further investigation, it was found that a cesspit was leaking into the pump</a:t>
            </a:r>
          </a:p>
          <a:p>
            <a:pPr marL="171450" lvl="0" indent="-171450">
              <a:spcBef>
                <a:spcPts val="0"/>
              </a:spcBef>
              <a:spcAft>
                <a:spcPts val="0"/>
              </a:spcAft>
              <a:buFontTx/>
              <a:buChar char="-"/>
            </a:pPr>
            <a:r>
              <a:rPr lang="en-US" dirty="0"/>
              <a:t>Using this map, he was able to convince the authorities to investigate further and break the handle of the pump</a:t>
            </a:r>
            <a:endParaRPr dirty="0"/>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22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While John had obtained data to support his hypothesis, he needed to do deeper analysis. </a:t>
            </a:r>
          </a:p>
          <a:p>
            <a:pPr marL="0" lvl="0" indent="0">
              <a:spcBef>
                <a:spcPts val="0"/>
              </a:spcBef>
              <a:spcAft>
                <a:spcPts val="0"/>
              </a:spcAft>
              <a:buNone/>
            </a:pPr>
            <a:r>
              <a:rPr lang="en-US" dirty="0"/>
              <a:t>- He conducted the “grand experiment” to further show that the contaminated water was associated with the cholera deaths</a:t>
            </a:r>
          </a:p>
          <a:p>
            <a:pPr marL="171450" lvl="0" indent="-171450">
              <a:spcBef>
                <a:spcPts val="0"/>
              </a:spcBef>
              <a:spcAft>
                <a:spcPts val="0"/>
              </a:spcAft>
              <a:buFontTx/>
              <a:buChar char="-"/>
            </a:pPr>
            <a:r>
              <a:rPr lang="en-US" dirty="0"/>
              <a:t>2 main water companies provided water to the people of Soho – Lambeth, and Southwark &amp; Vauxhall, both of which drew water from River Themes</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The Lambeth water company drew its water upriver from where sewage was discharged into the River Thames. Its water was relatively clean. </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But the Southwark and Vauxhall (S&amp;V) company drew its water below the sewage discharge, and thus its supply was contaminated.</a:t>
            </a:r>
          </a:p>
          <a:p>
            <a:pPr marL="171450" lvl="0" indent="-171450">
              <a:spcBef>
                <a:spcPts val="0"/>
              </a:spcBef>
              <a:spcAft>
                <a:spcPts val="0"/>
              </a:spcAft>
              <a:buFontTx/>
              <a:buChar char="-"/>
            </a:pPr>
            <a:r>
              <a:rPr lang="en-US" sz="1100" b="0" i="0" u="none" strike="noStrike" cap="none" dirty="0">
                <a:solidFill>
                  <a:srgbClr val="000000"/>
                </a:solidFill>
                <a:effectLst/>
                <a:latin typeface="Arial"/>
                <a:cs typeface="Arial"/>
                <a:sym typeface="Arial"/>
              </a:rPr>
              <a:t>He choose to focus on the people in the region where both companies served the people who lived there</a:t>
            </a:r>
            <a:endParaRPr dirty="0"/>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310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He recorded the cholera deaths for all the houses served in the region by either of the companies</a:t>
            </a:r>
          </a:p>
          <a:p>
            <a:pPr marL="0" lvl="0" indent="0">
              <a:spcBef>
                <a:spcPts val="0"/>
              </a:spcBef>
              <a:spcAft>
                <a:spcPts val="0"/>
              </a:spcAft>
              <a:buNone/>
            </a:pPr>
            <a:r>
              <a:rPr lang="en-US" dirty="0"/>
              <a:t>He normalized by 10000 (deaths per 10000) because absolute numbers are incomparable</a:t>
            </a:r>
            <a:endParaRPr dirty="0"/>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191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Snow’s brilliance lay in identifying two groups that would make his comparison clear.</a:t>
            </a:r>
            <a:endParaRPr dirty="0"/>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44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74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The establishment of causality often takes place in two stages. First, an association is observed. Next, a more careful analysis leads to a decision about causality.</a:t>
            </a:r>
            <a:endParaRPr lang="en-US" dirty="0"/>
          </a:p>
        </p:txBody>
      </p:sp>
    </p:spTree>
    <p:extLst>
      <p:ext uri="{BB962C8B-B14F-4D97-AF65-F5344CB8AC3E}">
        <p14:creationId xmlns:p14="http://schemas.microsoft.com/office/powerpoint/2010/main" val="3997095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2577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US" sz="1100" b="0" i="0" u="none" strike="noStrike" cap="none" dirty="0">
                <a:solidFill>
                  <a:srgbClr val="000000"/>
                </a:solidFill>
                <a:effectLst/>
                <a:latin typeface="Arial"/>
                <a:ea typeface="Arial"/>
                <a:cs typeface="Arial"/>
                <a:sym typeface="Arial"/>
              </a:rPr>
              <a:t>But every method of randomization consists of a sequence of carefully defined steps that </a:t>
            </a:r>
            <a:r>
              <a:rPr lang="en-US" sz="1100" b="1" i="0" u="none" strike="noStrike" cap="none" dirty="0">
                <a:solidFill>
                  <a:srgbClr val="000000"/>
                </a:solidFill>
                <a:effectLst/>
                <a:latin typeface="Arial"/>
                <a:ea typeface="Arial"/>
                <a:cs typeface="Arial"/>
                <a:sym typeface="Arial"/>
              </a:rPr>
              <a:t>allow chances to be specified mathematically</a:t>
            </a:r>
            <a:r>
              <a:rPr lang="en-US" sz="1100" b="0" i="0" u="none" strike="noStrike" cap="none" dirty="0">
                <a:solidFill>
                  <a:srgbClr val="000000"/>
                </a:solidFill>
                <a:effectLst/>
                <a:latin typeface="Arial"/>
                <a:ea typeface="Arial"/>
                <a:cs typeface="Arial"/>
                <a:sym typeface="Arial"/>
              </a:rPr>
              <a:t>. This has two important consequences.</a:t>
            </a:r>
          </a:p>
          <a:p>
            <a:pPr lvl="1"/>
            <a:r>
              <a:rPr lang="en-US" sz="1100" b="0" i="0" u="none" strike="noStrike" cap="none" dirty="0">
                <a:solidFill>
                  <a:srgbClr val="000000"/>
                </a:solidFill>
                <a:effectLst/>
                <a:latin typeface="Arial"/>
                <a:ea typeface="Arial"/>
                <a:cs typeface="Arial"/>
                <a:sym typeface="Arial"/>
              </a:rPr>
              <a:t>It allows us to account–mathematically–for the possibility that randomization produces treatment and control groups that are quite different from each other.</a:t>
            </a:r>
          </a:p>
          <a:p>
            <a:pPr lvl="1"/>
            <a:r>
              <a:rPr lang="en-US" sz="1100" b="0" i="0" u="none" strike="noStrike" cap="none" dirty="0">
                <a:solidFill>
                  <a:srgbClr val="000000"/>
                </a:solidFill>
                <a:effectLst/>
                <a:latin typeface="Arial"/>
                <a:ea typeface="Arial"/>
                <a:cs typeface="Arial"/>
                <a:sym typeface="Arial"/>
              </a:rPr>
              <a:t>It allows us to make precise mathematical statements about differences between the treatment and control groups. This in turn helps us make justifiable conclusions about whether the treatment has any effect.</a:t>
            </a:r>
          </a:p>
          <a:p>
            <a:pPr marL="0" lvl="0" indent="0">
              <a:spcBef>
                <a:spcPts val="0"/>
              </a:spcBef>
              <a:spcAft>
                <a:spcPts val="0"/>
              </a:spcAft>
              <a:buNone/>
            </a:pPr>
            <a:endParaRPr dirty="0"/>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4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There are three core aspects of effective data analysis: exploration, prediction, and inference.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83756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58721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858041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r>
              <a:rPr lang="en-US" dirty="0"/>
              <a:t/>
            </a:r>
            <a:br>
              <a:rPr lang="en-US" dirty="0"/>
            </a:br>
            <a:endParaRPr lang="en-US" dirty="0"/>
          </a:p>
          <a:p>
            <a:endParaRPr dirty="0"/>
          </a:p>
        </p:txBody>
      </p:sp>
    </p:spTree>
    <p:extLst>
      <p:ext uri="{BB962C8B-B14F-4D97-AF65-F5344CB8AC3E}">
        <p14:creationId xmlns:p14="http://schemas.microsoft.com/office/powerpoint/2010/main" val="163177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316033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45004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605255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1160EA64-D806-43AC-9DF2-F8C432F32B4C}" type="datetimeFigureOut">
              <a:rPr lang="en-US" smtClean="0"/>
              <a:t>2/10/2023</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73511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862582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2/10/2023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13262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37C31-9E7A-4F99-8774-A0E530DE1A42}" type="datetimeFigureOut">
              <a:rPr lang="en-US" smtClean="0"/>
              <a:t>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5349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2/10/2023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926443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2/10/2023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195847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2/10/2023</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78622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1160EA64-D806-43AC-9DF2-F8C432F32B4C}" type="datetimeFigureOut">
              <a:rPr lang="en-US" smtClean="0"/>
              <a:t>2/10/2023</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641087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hf sldNum="0" hdr="0" ftr="0" dt="0"/>
  <p:txStyles>
    <p:titleStyle>
      <a:lvl1pPr algn="l" defTabSz="685800" rtl="0" eaLnBrk="1" latinLnBrk="0" hangingPunct="1">
        <a:lnSpc>
          <a:spcPct val="90000"/>
        </a:lnSpc>
        <a:spcBef>
          <a:spcPct val="0"/>
        </a:spcBef>
        <a:buNone/>
        <a:defRPr sz="405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mailto:astephen@umass.edu"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50799" y="0"/>
            <a:ext cx="9042400" cy="112776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1036948"/>
            <a:ext cx="8229600" cy="1818122"/>
          </a:xfrm>
          <a:prstGeom prst="rect">
            <a:avLst/>
          </a:prstGeom>
        </p:spPr>
        <p:txBody>
          <a:bodyPr spcFirstLastPara="1" wrap="square" lIns="91425" tIns="91425" rIns="91425" bIns="91425" anchor="t" anchorCtr="0">
            <a:noAutofit/>
          </a:bodyPr>
          <a:lstStyle/>
          <a:p>
            <a:pPr lvl="0" indent="-368300">
              <a:spcBef>
                <a:spcPts val="0"/>
              </a:spcBef>
              <a:buSzPts val="2200"/>
            </a:pPr>
            <a:r>
              <a:rPr lang="en-US" sz="2200" dirty="0"/>
              <a:t>Lectures including attendance (often interactive)</a:t>
            </a:r>
          </a:p>
          <a:p>
            <a:pPr marL="457200" lvl="0" indent="-368300" rtl="0">
              <a:spcBef>
                <a:spcPts val="0"/>
              </a:spcBef>
              <a:spcAft>
                <a:spcPts val="0"/>
              </a:spcAft>
              <a:buSzPts val="2200"/>
              <a:buChar char="●"/>
            </a:pPr>
            <a:r>
              <a:rPr lang="en" sz="2200" dirty="0"/>
              <a:t>Weekly lab</a:t>
            </a:r>
            <a:r>
              <a:rPr lang="en-US" sz="2200" dirty="0"/>
              <a:t>s including attendance (pass/fail)</a:t>
            </a:r>
            <a:endParaRPr sz="2200" dirty="0"/>
          </a:p>
          <a:p>
            <a:pPr marL="457200" lvl="0" indent="-368300" rtl="0">
              <a:spcBef>
                <a:spcPts val="0"/>
              </a:spcBef>
              <a:spcAft>
                <a:spcPts val="0"/>
              </a:spcAft>
              <a:buSzPts val="2200"/>
              <a:buChar char="●"/>
            </a:pPr>
            <a:r>
              <a:rPr lang="en" sz="2200" dirty="0"/>
              <a:t>Weekly graded homework assignments</a:t>
            </a:r>
            <a:endParaRPr lang="en-US" sz="2200" dirty="0"/>
          </a:p>
          <a:p>
            <a:pPr marL="457200" lvl="0" indent="-368300" rtl="0">
              <a:spcBef>
                <a:spcPts val="0"/>
              </a:spcBef>
              <a:spcAft>
                <a:spcPts val="0"/>
              </a:spcAft>
              <a:buSzPts val="2200"/>
              <a:buChar char="●"/>
            </a:pPr>
            <a:r>
              <a:rPr lang="en" sz="2200" dirty="0"/>
              <a:t>Midterm exam &amp; final exam </a:t>
            </a:r>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endParaRPr lang="en" sz="2200" dirty="0"/>
          </a:p>
          <a:p>
            <a:pPr marL="457200" lvl="0" indent="-368300" rtl="0">
              <a:spcBef>
                <a:spcPts val="0"/>
              </a:spcBef>
              <a:spcAft>
                <a:spcPts val="0"/>
              </a:spcAft>
              <a:buSzPts val="2200"/>
              <a:buChar char="●"/>
            </a:pPr>
            <a:r>
              <a:rPr lang="en" sz="2200" dirty="0"/>
              <a:t>If attendance drops, HW35% == HW30%+Attendance 5%</a:t>
            </a:r>
          </a:p>
          <a:p>
            <a:pPr marL="88900" lvl="0" indent="0" rtl="0">
              <a:spcBef>
                <a:spcPts val="0"/>
              </a:spcBef>
              <a:spcAft>
                <a:spcPts val="0"/>
              </a:spcAft>
              <a:buSzPts val="2200"/>
              <a:buNone/>
            </a:pP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1964749038"/>
              </p:ext>
            </p:extLst>
          </p:nvPr>
        </p:nvGraphicFramePr>
        <p:xfrm>
          <a:off x="2406519" y="2450969"/>
          <a:ext cx="4330961" cy="1818122"/>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34691">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35%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34691">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1404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34691">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49"/>
            <a:ext cx="8229600" cy="3774621"/>
          </a:xfrm>
          <a:prstGeom prst="rect">
            <a:avLst/>
          </a:prstGeom>
        </p:spPr>
        <p:txBody>
          <a:bodyPr spcFirstLastPara="1" wrap="square" lIns="91425" tIns="91425" rIns="91425" bIns="91425" anchor="t" anchorCtr="0">
            <a:noAutofit/>
          </a:bodyPr>
          <a:lstStyle/>
          <a:p>
            <a:pPr lvl="0" indent="-368300">
              <a:spcBef>
                <a:spcPts val="0"/>
              </a:spcBef>
              <a:buSzPts val="2200"/>
            </a:pPr>
            <a:r>
              <a:rPr lang="en-US" sz="2200" b="1" dirty="0"/>
              <a:t>Moodle: Links to all resource </a:t>
            </a:r>
            <a:endParaRPr lang="en-US" sz="2200" dirty="0"/>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r>
              <a:rPr lang="en-US" sz="2200" b="1" dirty="0"/>
              <a:t>Github.io: </a:t>
            </a:r>
            <a:r>
              <a:rPr lang="en-US" sz="2200" dirty="0"/>
              <a:t>Course website (lecture slides, demos, assignments, labs, etc.)</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Gradescope</a:t>
            </a:r>
            <a:r>
              <a:rPr lang="en-US" sz="2200" dirty="0"/>
              <a:t>: Assignments, labs, and exams submission system</a:t>
            </a:r>
            <a:br>
              <a:rPr lang="en-US" sz="2200" dirty="0"/>
            </a:br>
            <a:endParaRPr lang="en-US" sz="2200" dirty="0"/>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Course Policies</a:t>
            </a:r>
            <a:endParaRPr dirty="0"/>
          </a:p>
        </p:txBody>
      </p:sp>
      <p:sp>
        <p:nvSpPr>
          <p:cNvPr id="174" name="Google Shape;174;p31"/>
          <p:cNvSpPr txBox="1">
            <a:spLocks noGrp="1"/>
          </p:cNvSpPr>
          <p:nvPr>
            <p:ph type="body" idx="1"/>
          </p:nvPr>
        </p:nvSpPr>
        <p:spPr>
          <a:xfrm>
            <a:off x="457200" y="1219125"/>
            <a:ext cx="8524240" cy="3352876"/>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sz="2200" u="sng" dirty="0">
                <a:solidFill>
                  <a:srgbClr val="0070C0"/>
                </a:solidFill>
              </a:rPr>
              <a:t>https://umass-data-science.github.io/CS108website/policies/</a:t>
            </a:r>
            <a:endParaRPr lang="en-US" sz="22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
        <p:nvSpPr>
          <p:cNvPr id="179" name="Google Shape;179;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solidFill>
                  <a:srgbClr val="0070C0"/>
                </a:solidFill>
                <a:hlinkClick r:id="rId3">
                  <a:extLst>
                    <a:ext uri="{A12FA001-AC4F-418D-AE19-62706E023703}">
                      <ahyp:hlinkClr xmlns:ahyp="http://schemas.microsoft.com/office/drawing/2018/hyperlinkcolor" xmlns="" val="tx"/>
                    </a:ext>
                  </a:extLst>
                </a:hlinkClick>
              </a:rPr>
              <a:t>https://www.umass.edu/honesty/</a:t>
            </a:r>
            <a:endParaRPr lang="en-US" sz="20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When you need help come to office hours.</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Announcements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A0DA-CFAA-C4B6-188D-5C94081C5FD3}"/>
              </a:ext>
            </a:extLst>
          </p:cNvPr>
          <p:cNvSpPr>
            <a:spLocks noGrp="1"/>
          </p:cNvSpPr>
          <p:nvPr>
            <p:ph type="title"/>
          </p:nvPr>
        </p:nvSpPr>
        <p:spPr>
          <a:xfrm>
            <a:off x="457200" y="205978"/>
            <a:ext cx="8229600" cy="675900"/>
          </a:xfrm>
        </p:spPr>
        <p:txBody>
          <a:bodyPr>
            <a:normAutofit fontScale="90000"/>
          </a:bodyPr>
          <a:lstStyle/>
          <a:p>
            <a:r>
              <a:rPr lang="en-US" dirty="0"/>
              <a:t>Announcements</a:t>
            </a:r>
          </a:p>
        </p:txBody>
      </p:sp>
      <p:sp>
        <p:nvSpPr>
          <p:cNvPr id="3" name="Text Placeholder 2">
            <a:extLst>
              <a:ext uri="{FF2B5EF4-FFF2-40B4-BE49-F238E27FC236}">
                <a16:creationId xmlns:a16="http://schemas.microsoft.com/office/drawing/2014/main" id="{00F8FF8B-9F51-C0A7-DE44-1327E91AC615}"/>
              </a:ext>
            </a:extLst>
          </p:cNvPr>
          <p:cNvSpPr>
            <a:spLocks noGrp="1"/>
          </p:cNvSpPr>
          <p:nvPr>
            <p:ph type="body" idx="1"/>
          </p:nvPr>
        </p:nvSpPr>
        <p:spPr/>
        <p:txBody>
          <a:bodyPr>
            <a:normAutofit/>
          </a:bodyPr>
          <a:lstStyle/>
          <a:p>
            <a:pPr lvl="1"/>
            <a:endParaRPr lang="en-US" dirty="0"/>
          </a:p>
          <a:p>
            <a:pPr lvl="1"/>
            <a:r>
              <a:rPr lang="en-US" dirty="0"/>
              <a:t>Lab 1: Today, 1:25-2:15 or 4:00-4:50. </a:t>
            </a:r>
          </a:p>
          <a:p>
            <a:pPr marL="1828800" lvl="1">
              <a:buFont typeface="Wingdings" panose="05000000000000000000" pitchFamily="2" charset="2"/>
              <a:buChar char="v"/>
            </a:pPr>
            <a:r>
              <a:rPr lang="en-US" dirty="0"/>
              <a:t>Check which time is for you</a:t>
            </a:r>
          </a:p>
          <a:p>
            <a:pPr marL="1828800" lvl="1">
              <a:buFont typeface="Wingdings" panose="05000000000000000000" pitchFamily="2" charset="2"/>
              <a:buChar char="v"/>
            </a:pPr>
            <a:r>
              <a:rPr lang="en-US" dirty="0"/>
              <a:t>Attendance is needed for a grade</a:t>
            </a:r>
          </a:p>
          <a:p>
            <a:pPr marL="1828800" lvl="1">
              <a:buFont typeface="Wingdings" panose="05000000000000000000" pitchFamily="2" charset="2"/>
              <a:buChar char="v"/>
            </a:pPr>
            <a:endParaRPr lang="en-US" dirty="0"/>
          </a:p>
          <a:p>
            <a:pPr lvl="1"/>
            <a:r>
              <a:rPr lang="en-US" dirty="0"/>
              <a:t>Syllabus is on Moodle – refer to it often </a:t>
            </a:r>
          </a:p>
          <a:p>
            <a:pPr lvl="1"/>
            <a:endParaRPr lang="en-US" dirty="0"/>
          </a:p>
          <a:p>
            <a:pPr lvl="1"/>
            <a:endParaRPr lang="en-US" dirty="0"/>
          </a:p>
          <a:p>
            <a:pPr lvl="1"/>
            <a:r>
              <a:rPr lang="en-US" dirty="0"/>
              <a:t>TA: Amy Stephen, </a:t>
            </a:r>
            <a:r>
              <a:rPr lang="en-US" dirty="0">
                <a:hlinkClick r:id="rId3"/>
              </a:rPr>
              <a:t>astephen@umass.edu</a:t>
            </a:r>
            <a:endParaRPr lang="en-US" dirty="0"/>
          </a:p>
          <a:p>
            <a:endParaRPr lang="en-US" dirty="0"/>
          </a:p>
        </p:txBody>
      </p:sp>
    </p:spTree>
    <p:extLst>
      <p:ext uri="{BB962C8B-B14F-4D97-AF65-F5344CB8AC3E}">
        <p14:creationId xmlns:p14="http://schemas.microsoft.com/office/powerpoint/2010/main" val="77678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ON USING DATAHUB</a:t>
            </a:r>
            <a:endParaRPr dirty="0"/>
          </a:p>
        </p:txBody>
      </p:sp>
    </p:spTree>
    <p:extLst>
      <p:ext uri="{BB962C8B-B14F-4D97-AF65-F5344CB8AC3E}">
        <p14:creationId xmlns:p14="http://schemas.microsoft.com/office/powerpoint/2010/main" val="3378494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Datahub</a:t>
            </a:r>
            <a:endParaRPr lang="en-US" dirty="0"/>
          </a:p>
        </p:txBody>
      </p:sp>
      <p:sp>
        <p:nvSpPr>
          <p:cNvPr id="4" name="Text Placeholder 3"/>
          <p:cNvSpPr>
            <a:spLocks noGrp="1"/>
          </p:cNvSpPr>
          <p:nvPr>
            <p:ph type="body" idx="1"/>
          </p:nvPr>
        </p:nvSpPr>
        <p:spPr/>
        <p:txBody>
          <a:bodyPr>
            <a:normAutofit lnSpcReduction="10000"/>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040" y="205978"/>
            <a:ext cx="879856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09" t="5054" r="5489" b="10817"/>
          <a:stretch/>
        </p:blipFill>
        <p:spPr>
          <a:xfrm>
            <a:off x="577849" y="881877"/>
            <a:ext cx="6604000" cy="4055645"/>
          </a:xfrm>
          <a:prstGeom prst="rect">
            <a:avLst/>
          </a:prstGeom>
        </p:spPr>
      </p:pic>
      <p:sp>
        <p:nvSpPr>
          <p:cNvPr id="6" name="Right Arrow 5"/>
          <p:cNvSpPr/>
          <p:nvPr/>
        </p:nvSpPr>
        <p:spPr>
          <a:xfrm rot="8516822">
            <a:off x="6508915" y="95440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20"/>
          <p:cNvSpPr txBox="1">
            <a:spLocks noGrp="1"/>
          </p:cNvSpPr>
          <p:nvPr>
            <p:ph type="title"/>
          </p:nvPr>
        </p:nvSpPr>
        <p:spPr>
          <a:xfrm>
            <a:off x="457199" y="428940"/>
            <a:ext cx="8395487" cy="13389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dirty="0">
                <a:latin typeface="+mn-lt"/>
              </a:rPr>
              <a:t/>
            </a:r>
            <a:br>
              <a:rPr lang="en" dirty="0">
                <a:latin typeface="+mn-lt"/>
              </a:rPr>
            </a:br>
            <a:r>
              <a:rPr lang="en-US" dirty="0">
                <a:latin typeface="+mn-lt"/>
              </a:rPr>
              <a:t>STAT108 - Foundations of Data Science – SP23</a:t>
            </a:r>
            <a:endParaRPr dirty="0">
              <a:latin typeface="+mn-lt"/>
            </a:endParaRPr>
          </a:p>
        </p:txBody>
      </p:sp>
      <p:sp>
        <p:nvSpPr>
          <p:cNvPr id="87" name="Google Shape;87;p20"/>
          <p:cNvSpPr txBox="1">
            <a:spLocks noGrp="1"/>
          </p:cNvSpPr>
          <p:nvPr>
            <p:ph type="body" idx="1"/>
          </p:nvPr>
        </p:nvSpPr>
        <p:spPr>
          <a:xfrm>
            <a:off x="1016000" y="2237024"/>
            <a:ext cx="7589520" cy="2284175"/>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Room: LGRT 121</a:t>
            </a:r>
          </a:p>
          <a:p>
            <a:pPr marL="76200" lvl="0" indent="0" algn="ctr" rtl="0">
              <a:spcBef>
                <a:spcPts val="480"/>
              </a:spcBef>
              <a:spcAft>
                <a:spcPts val="0"/>
              </a:spcAft>
              <a:buSzPts val="2400"/>
              <a:buNone/>
            </a:pPr>
            <a:r>
              <a:rPr lang="en-US" dirty="0"/>
              <a:t>Lectures: MWF 11:15AM-12:05PM</a:t>
            </a:r>
          </a:p>
          <a:p>
            <a:pPr marL="76200" lvl="0" indent="0" algn="ctr" rtl="0">
              <a:spcBef>
                <a:spcPts val="480"/>
              </a:spcBef>
              <a:spcAft>
                <a:spcPts val="0"/>
              </a:spcAft>
              <a:buSzPts val="2400"/>
              <a:buNone/>
            </a:pPr>
            <a:r>
              <a:rPr lang="en-US" dirty="0"/>
              <a:t>Labs: Wednesday afternoon</a:t>
            </a:r>
          </a:p>
          <a:p>
            <a:pPr marL="76200" lvl="0" indent="0" algn="ctr" rtl="0">
              <a:spcBef>
                <a:spcPts val="480"/>
              </a:spcBef>
              <a:spcAft>
                <a:spcPts val="0"/>
              </a:spcAft>
              <a:buSzPts val="2400"/>
              <a:buNone/>
            </a:pPr>
            <a:r>
              <a:rPr lang="en-US" dirty="0"/>
              <a:t>Instructor: Faith Zhang</a:t>
            </a:r>
          </a:p>
          <a:p>
            <a:pPr marL="76200" lvl="0" indent="0" algn="ctr" rtl="0">
              <a:spcBef>
                <a:spcPts val="480"/>
              </a:spcBef>
              <a:spcAft>
                <a:spcPts val="0"/>
              </a:spcAft>
              <a:buSzPts val="2400"/>
              <a:buNone/>
            </a:pPr>
            <a:r>
              <a:rPr lang="en-US" dirty="0"/>
              <a:t>TA: Amy Stephen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20" y="84058"/>
            <a:ext cx="7091680" cy="675900"/>
          </a:xfrm>
        </p:spPr>
        <p:txBody>
          <a:bodyPr>
            <a:normAutofit fontScale="90000"/>
          </a:bodyPr>
          <a:lstStyle/>
          <a:p>
            <a:r>
              <a:rPr lang="en-US" dirty="0"/>
              <a:t>Stopping Your Data Hub</a:t>
            </a:r>
          </a:p>
        </p:txBody>
      </p:sp>
      <p:pic>
        <p:nvPicPr>
          <p:cNvPr id="2" name="Picture 1"/>
          <p:cNvPicPr>
            <a:picLocks noChangeAspect="1"/>
          </p:cNvPicPr>
          <p:nvPr/>
        </p:nvPicPr>
        <p:blipFill rotWithShape="1">
          <a:blip r:embed="rId2"/>
          <a:srcRect l="5107" t="4780" r="4859" b="11467"/>
          <a:stretch/>
        </p:blipFill>
        <p:spPr>
          <a:xfrm>
            <a:off x="254000" y="704898"/>
            <a:ext cx="7214538" cy="4307840"/>
          </a:xfrm>
          <a:prstGeom prst="rect">
            <a:avLst/>
          </a:prstGeom>
        </p:spPr>
      </p:pic>
      <p:sp>
        <p:nvSpPr>
          <p:cNvPr id="7" name="Right Arrow 6"/>
          <p:cNvSpPr/>
          <p:nvPr/>
        </p:nvSpPr>
        <p:spPr>
          <a:xfrm rot="8516822">
            <a:off x="5567513" y="240633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240" y="143303"/>
            <a:ext cx="7934960" cy="675900"/>
          </a:xfrm>
        </p:spPr>
        <p:txBody>
          <a:bodyPr>
            <a:normAutofit fontScale="90000"/>
          </a:bodyPr>
          <a:lstStyle/>
          <a:p>
            <a:r>
              <a:rPr lang="en-US" dirty="0"/>
              <a:t>Stopping Your Data Hub</a:t>
            </a:r>
          </a:p>
        </p:txBody>
      </p:sp>
      <p:pic>
        <p:nvPicPr>
          <p:cNvPr id="4" name="Picture 3"/>
          <p:cNvPicPr>
            <a:picLocks noChangeAspect="1"/>
          </p:cNvPicPr>
          <p:nvPr/>
        </p:nvPicPr>
        <p:blipFill rotWithShape="1">
          <a:blip r:embed="rId2"/>
          <a:srcRect l="4669" t="4780" r="5169" b="17146"/>
          <a:stretch/>
        </p:blipFill>
        <p:spPr>
          <a:xfrm>
            <a:off x="365760" y="921782"/>
            <a:ext cx="7122160" cy="4015740"/>
          </a:xfrm>
          <a:prstGeom prst="rect">
            <a:avLst/>
          </a:prstGeom>
        </p:spPr>
      </p:pic>
      <p:sp>
        <p:nvSpPr>
          <p:cNvPr id="6" name="Right Arrow 5"/>
          <p:cNvSpPr/>
          <p:nvPr/>
        </p:nvSpPr>
        <p:spPr>
          <a:xfrm rot="8516822">
            <a:off x="3371055" y="1427478"/>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 y="205978"/>
            <a:ext cx="704088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65" t="4583" r="5502" b="12059"/>
          <a:stretch/>
        </p:blipFill>
        <p:spPr>
          <a:xfrm>
            <a:off x="121920" y="855980"/>
            <a:ext cx="7040880" cy="4287520"/>
          </a:xfrm>
          <a:prstGeom prst="rect">
            <a:avLst/>
          </a:prstGeom>
        </p:spPr>
      </p:pic>
      <p:sp>
        <p:nvSpPr>
          <p:cNvPr id="7" name="Right Arrow 6"/>
          <p:cNvSpPr/>
          <p:nvPr/>
        </p:nvSpPr>
        <p:spPr>
          <a:xfrm rot="8516822">
            <a:off x="6888010" y="97067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Python Syntax</a:t>
            </a:r>
            <a:endParaRPr dirty="0"/>
          </a:p>
        </p:txBody>
      </p:sp>
    </p:spTree>
    <p:extLst>
      <p:ext uri="{BB962C8B-B14F-4D97-AF65-F5344CB8AC3E}">
        <p14:creationId xmlns:p14="http://schemas.microsoft.com/office/powerpoint/2010/main" val="378467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Cause and Effect</a:t>
            </a:r>
            <a:endParaRPr dirty="0"/>
          </a:p>
        </p:txBody>
      </p:sp>
    </p:spTree>
    <p:extLst>
      <p:ext uri="{BB962C8B-B14F-4D97-AF65-F5344CB8AC3E}">
        <p14:creationId xmlns:p14="http://schemas.microsoft.com/office/powerpoint/2010/main" val="162005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08B97C-1E54-58B7-2E2D-96C382EEF230}"/>
              </a:ext>
            </a:extLst>
          </p:cNvPr>
          <p:cNvSpPr>
            <a:spLocks noGrp="1"/>
          </p:cNvSpPr>
          <p:nvPr>
            <p:ph type="title"/>
          </p:nvPr>
        </p:nvSpPr>
        <p:spPr>
          <a:xfrm>
            <a:off x="264160" y="363474"/>
            <a:ext cx="8514080" cy="733806"/>
          </a:xfrm>
        </p:spPr>
        <p:txBody>
          <a:bodyPr/>
          <a:lstStyle/>
          <a:p>
            <a:r>
              <a:rPr lang="en-US" b="1" dirty="0"/>
              <a:t>Causality and Experiments</a:t>
            </a:r>
            <a:endParaRPr lang="en-US" dirty="0"/>
          </a:p>
        </p:txBody>
      </p:sp>
      <p:sp>
        <p:nvSpPr>
          <p:cNvPr id="4" name="Content Placeholder 3">
            <a:extLst>
              <a:ext uri="{FF2B5EF4-FFF2-40B4-BE49-F238E27FC236}">
                <a16:creationId xmlns:a16="http://schemas.microsoft.com/office/drawing/2014/main" id="{7FE929AC-5486-74B3-76E3-4ECF44CC7C00}"/>
              </a:ext>
            </a:extLst>
          </p:cNvPr>
          <p:cNvSpPr>
            <a:spLocks noGrp="1"/>
          </p:cNvSpPr>
          <p:nvPr>
            <p:ph idx="1"/>
          </p:nvPr>
        </p:nvSpPr>
        <p:spPr>
          <a:xfrm>
            <a:off x="365760" y="1097280"/>
            <a:ext cx="7980426" cy="3531870"/>
          </a:xfrm>
        </p:spPr>
        <p:txBody>
          <a:bodyPr>
            <a:normAutofit fontScale="92500" lnSpcReduction="10000"/>
          </a:bodyPr>
          <a:lstStyle/>
          <a:p>
            <a:r>
              <a:rPr lang="en-US" sz="2400" dirty="0"/>
              <a:t>Examples of DS questions:</a:t>
            </a:r>
          </a:p>
          <a:p>
            <a:pPr lvl="1"/>
            <a:r>
              <a:rPr lang="en-US" sz="2000" dirty="0"/>
              <a:t>Does the death penalty have a deterrent effect? </a:t>
            </a:r>
          </a:p>
          <a:p>
            <a:pPr lvl="1"/>
            <a:r>
              <a:rPr lang="en-US" sz="2000" dirty="0"/>
              <a:t>Is chocolate good for you? </a:t>
            </a:r>
          </a:p>
          <a:p>
            <a:pPr lvl="1"/>
            <a:r>
              <a:rPr lang="en-US" sz="2000" dirty="0"/>
              <a:t>What causes breast cancer?</a:t>
            </a:r>
          </a:p>
          <a:p>
            <a:pPr lvl="1"/>
            <a:endParaRPr lang="en-US" sz="2000" dirty="0"/>
          </a:p>
          <a:p>
            <a:r>
              <a:rPr lang="en-US" sz="2400" dirty="0"/>
              <a:t>These questions seek to </a:t>
            </a:r>
            <a:r>
              <a:rPr lang="en-US" sz="2400" b="1" dirty="0"/>
              <a:t>identify an association between two things</a:t>
            </a:r>
            <a:r>
              <a:rPr lang="en-US" sz="2400" dirty="0"/>
              <a:t>, and for some, </a:t>
            </a:r>
            <a:r>
              <a:rPr lang="en-US" sz="2400" b="1" dirty="0"/>
              <a:t>evaluate if that association is causal</a:t>
            </a:r>
          </a:p>
          <a:p>
            <a:endParaRPr lang="en-US" sz="2400" dirty="0"/>
          </a:p>
          <a:p>
            <a:r>
              <a:rPr lang="en-US" sz="2400" dirty="0"/>
              <a:t>To identify these associations and evaluate causality, data scientists and researchers conduct experiments.</a:t>
            </a:r>
          </a:p>
        </p:txBody>
      </p:sp>
    </p:spTree>
    <p:extLst>
      <p:ext uri="{BB962C8B-B14F-4D97-AF65-F5344CB8AC3E}">
        <p14:creationId xmlns:p14="http://schemas.microsoft.com/office/powerpoint/2010/main" val="2331532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normAutofit fontScale="90000"/>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Soho district of London, England.</a:t>
            </a:r>
          </a:p>
          <a:p>
            <a:endParaRPr lang="en-US" dirty="0"/>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normAutofit fontScale="90000"/>
          </a:bodyPr>
          <a:lstStyle/>
          <a:p>
            <a:r>
              <a:rPr lang="en-US" dirty="0"/>
              <a:t>Two Theories of Cholera</a:t>
            </a:r>
          </a:p>
        </p:txBody>
      </p:sp>
      <p:sp>
        <p:nvSpPr>
          <p:cNvPr id="3" name="Text Placeholder 2"/>
          <p:cNvSpPr>
            <a:spLocks noGrp="1"/>
          </p:cNvSpPr>
          <p:nvPr>
            <p:ph type="body" idx="1"/>
          </p:nvPr>
        </p:nvSpPr>
        <p:spPr/>
        <p:txBody>
          <a:bodyPr>
            <a:normAutofit/>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26803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171342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4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6FA0-0AF4-0683-1B03-804F40FED9B8}"/>
              </a:ext>
            </a:extLst>
          </p:cNvPr>
          <p:cNvSpPr>
            <a:spLocks noGrp="1"/>
          </p:cNvSpPr>
          <p:nvPr>
            <p:ph type="title"/>
          </p:nvPr>
        </p:nvSpPr>
        <p:spPr>
          <a:xfrm>
            <a:off x="457200" y="205978"/>
            <a:ext cx="8229600" cy="675900"/>
          </a:xfrm>
        </p:spPr>
        <p:txBody>
          <a:bodyPr>
            <a:normAutofit fontScale="90000"/>
          </a:bodyPr>
          <a:lstStyle/>
          <a:p>
            <a:r>
              <a:rPr lang="en-US" dirty="0"/>
              <a:t>About your instructors</a:t>
            </a:r>
          </a:p>
        </p:txBody>
      </p:sp>
      <p:sp>
        <p:nvSpPr>
          <p:cNvPr id="3" name="Text Placeholder 2">
            <a:extLst>
              <a:ext uri="{FF2B5EF4-FFF2-40B4-BE49-F238E27FC236}">
                <a16:creationId xmlns:a16="http://schemas.microsoft.com/office/drawing/2014/main" id="{88C7093C-A63C-4D37-8C6F-DEB9627E543E}"/>
              </a:ext>
            </a:extLst>
          </p:cNvPr>
          <p:cNvSpPr>
            <a:spLocks noGrp="1"/>
          </p:cNvSpPr>
          <p:nvPr>
            <p:ph type="body" idx="1"/>
          </p:nvPr>
        </p:nvSpPr>
        <p:spPr/>
        <p:txBody>
          <a:bodyPr>
            <a:normAutofit/>
          </a:bodyPr>
          <a:lstStyle/>
          <a:p>
            <a:r>
              <a:rPr lang="en-US" dirty="0"/>
              <a:t>Faith Zhang</a:t>
            </a:r>
          </a:p>
          <a:p>
            <a:r>
              <a:rPr lang="en-US" dirty="0"/>
              <a:t>Office hours</a:t>
            </a:r>
          </a:p>
          <a:p>
            <a:pPr marL="1828800" lvl="1">
              <a:buFont typeface="Wingdings" panose="05000000000000000000" pitchFamily="2" charset="2"/>
              <a:buChar char="v"/>
            </a:pPr>
            <a:r>
              <a:rPr lang="en-US" dirty="0" err="1"/>
              <a:t>MoWe</a:t>
            </a:r>
            <a:r>
              <a:rPr lang="en-US" dirty="0"/>
              <a:t> 12:20-1:10PM in LGRT 1344</a:t>
            </a:r>
          </a:p>
          <a:p>
            <a:pPr marL="1828800" lvl="1">
              <a:buFont typeface="Wingdings" panose="05000000000000000000" pitchFamily="2" charset="2"/>
              <a:buChar char="v"/>
            </a:pPr>
            <a:r>
              <a:rPr lang="en-US" dirty="0"/>
              <a:t>Fr 2:30- 3:30PM via Zoom </a:t>
            </a:r>
            <a:r>
              <a:rPr lang="en-US" dirty="0" smtClean="0"/>
              <a:t>889 799 4785</a:t>
            </a:r>
            <a:endParaRPr lang="en-US" dirty="0"/>
          </a:p>
          <a:p>
            <a:pPr marL="533400" lvl="1" indent="0">
              <a:buNone/>
            </a:pPr>
            <a:r>
              <a:rPr lang="en-US" dirty="0"/>
              <a:t>             </a:t>
            </a:r>
          </a:p>
          <a:p>
            <a:r>
              <a:rPr lang="en-US" dirty="0"/>
              <a:t>Amy Stephen</a:t>
            </a:r>
          </a:p>
          <a:p>
            <a:r>
              <a:rPr lang="en-US" dirty="0"/>
              <a:t>Office hours</a:t>
            </a:r>
          </a:p>
          <a:p>
            <a:pPr marL="1828800" lvl="1">
              <a:buFont typeface="Wingdings" panose="05000000000000000000" pitchFamily="2" charset="2"/>
              <a:buChar char="v"/>
            </a:pPr>
            <a:r>
              <a:rPr lang="en-US" dirty="0"/>
              <a:t>Mon</a:t>
            </a:r>
            <a:r>
              <a:rPr lang="en-US" b="0" i="0" dirty="0">
                <a:solidFill>
                  <a:srgbClr val="242424"/>
                </a:solidFill>
                <a:effectLst/>
                <a:latin typeface="Segoe UI" panose="020F0502020204030204" pitchFamily="34" charset="0"/>
              </a:rPr>
              <a:t> </a:t>
            </a:r>
            <a:r>
              <a:rPr lang="en-US" b="0" i="0" dirty="0">
                <a:solidFill>
                  <a:srgbClr val="242424"/>
                </a:solidFill>
                <a:effectLst/>
              </a:rPr>
              <a:t>1-2pm, Thu 10-11am</a:t>
            </a:r>
            <a:endParaRPr lang="en-US" dirty="0"/>
          </a:p>
          <a:p>
            <a:pPr marL="1828800" lvl="1">
              <a:buFont typeface="Wingdings" panose="05000000000000000000" pitchFamily="2" charset="2"/>
              <a:buChar char="v"/>
            </a:pPr>
            <a:r>
              <a:rPr lang="en-US" dirty="0" smtClean="0"/>
              <a:t>Zoom </a:t>
            </a:r>
            <a:r>
              <a:rPr lang="en-US" dirty="0"/>
              <a:t>767 175 8873</a:t>
            </a:r>
            <a:endParaRPr lang="en-US" dirty="0"/>
          </a:p>
          <a:p>
            <a:endParaRPr lang="en-US" dirty="0"/>
          </a:p>
        </p:txBody>
      </p:sp>
    </p:spTree>
    <p:extLst>
      <p:ext uri="{BB962C8B-B14F-4D97-AF65-F5344CB8AC3E}">
        <p14:creationId xmlns:p14="http://schemas.microsoft.com/office/powerpoint/2010/main" val="1799253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3162477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extLst>
              <p:ext uri="{D42A27DB-BD31-4B8C-83A1-F6EECF244321}">
                <p14:modId xmlns:p14="http://schemas.microsoft.com/office/powerpoint/2010/main" val="70643244"/>
              </p:ext>
            </p:extLst>
          </p:nvPr>
        </p:nvGraphicFramePr>
        <p:xfrm>
          <a:off x="457200" y="139240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98</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dirty="0"/>
                        <a:t>Rest of London</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256,423</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59</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xfrm>
            <a:off x="457200" y="205978"/>
            <a:ext cx="6705600" cy="81002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table</a:t>
            </a:r>
            <a:endParaRPr dirty="0"/>
          </a:p>
        </p:txBody>
      </p:sp>
    </p:spTree>
    <p:extLst>
      <p:ext uri="{BB962C8B-B14F-4D97-AF65-F5344CB8AC3E}">
        <p14:creationId xmlns:p14="http://schemas.microsoft.com/office/powerpoint/2010/main" val="4111833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xfrm>
            <a:off x="457200" y="205978"/>
            <a:ext cx="8158480" cy="82018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“Grand Experiment”</a:t>
            </a:r>
            <a:endParaRPr dirty="0"/>
          </a:p>
        </p:txBody>
      </p:sp>
      <p:sp>
        <p:nvSpPr>
          <p:cNvPr id="171" name="Google Shape;171;p36"/>
          <p:cNvSpPr txBox="1">
            <a:spLocks noGrp="1"/>
          </p:cNvSpPr>
          <p:nvPr>
            <p:ph type="body" idx="1"/>
          </p:nvPr>
        </p:nvSpPr>
        <p:spPr>
          <a:xfrm>
            <a:off x="457200" y="1219200"/>
            <a:ext cx="8229600" cy="302768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latin typeface="Rockwell" panose="02060603020205020403" pitchFamily="18" charset="77"/>
                <a:ea typeface="Arial"/>
                <a:cs typeface="Arial"/>
                <a:sym typeface="Arial"/>
              </a:rPr>
              <a:t>“… there is no difference whatever in the houses or the people receiving the supply of the two Water Companies, or in any of the physical conditions with which they are surrounded …”</a:t>
            </a:r>
            <a:endParaRPr lang="en-US" dirty="0">
              <a:latin typeface="Rockwell" panose="02060603020205020403" pitchFamily="18" charset="77"/>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Rockwell" panose="02060603020205020403" pitchFamily="18" charset="77"/>
                <a:ea typeface="Arial"/>
                <a:cs typeface="Arial"/>
                <a:sym typeface="Arial"/>
              </a:rPr>
              <a:t>The two groups were </a:t>
            </a:r>
            <a:r>
              <a:rPr lang="en" b="0" i="1" u="none" strike="noStrike" cap="none" dirty="0">
                <a:solidFill>
                  <a:schemeClr val="accent2">
                    <a:lumMod val="50000"/>
                  </a:schemeClr>
                </a:solidFill>
                <a:latin typeface="Rockwell" panose="02060603020205020403" pitchFamily="18" charset="77"/>
                <a:ea typeface="Arial"/>
                <a:cs typeface="Arial"/>
                <a:sym typeface="Arial"/>
              </a:rPr>
              <a:t>similar except </a:t>
            </a:r>
            <a:r>
              <a:rPr lang="en" b="0" i="1" u="none" strike="noStrike" cap="none" dirty="0">
                <a:solidFill>
                  <a:schemeClr val="tx1"/>
                </a:solidFill>
                <a:latin typeface="Rockwell" panose="02060603020205020403" pitchFamily="18" charset="77"/>
                <a:ea typeface="Arial"/>
                <a:cs typeface="Arial"/>
                <a:sym typeface="Arial"/>
              </a:rPr>
              <a:t>for the treatment</a:t>
            </a:r>
            <a:r>
              <a:rPr lang="en" b="0" i="0" u="none" strike="noStrike" cap="none" dirty="0">
                <a:solidFill>
                  <a:schemeClr val="tx1"/>
                </a:solidFill>
                <a:latin typeface="Rockwell" panose="02060603020205020403" pitchFamily="18" charset="77"/>
                <a:sym typeface="Arial"/>
              </a:rPr>
              <a:t>.</a:t>
            </a:r>
            <a:endParaRPr dirty="0">
              <a:solidFill>
                <a:schemeClr val="tx1"/>
              </a:solidFill>
              <a:latin typeface="Rockwell" panose="02060603020205020403" pitchFamily="18" charset="77"/>
            </a:endParaRPr>
          </a:p>
        </p:txBody>
      </p:sp>
    </p:spTree>
    <p:extLst>
      <p:ext uri="{BB962C8B-B14F-4D97-AF65-F5344CB8AC3E}">
        <p14:creationId xmlns:p14="http://schemas.microsoft.com/office/powerpoint/2010/main" val="243209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xfrm>
            <a:off x="457200" y="205978"/>
            <a:ext cx="7487920" cy="84050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79219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a:solidFill>
                  <a:schemeClr val="tx1"/>
                </a:solidFill>
                <a:latin typeface="+mj-lt"/>
              </a:rPr>
              <a:t>Tr</a:t>
            </a:r>
            <a:r>
              <a:rPr lang="en" b="1" i="0" u="none" strike="noStrike" cap="none" dirty="0">
                <a:solidFill>
                  <a:schemeClr val="tx1"/>
                </a:solidFill>
                <a:latin typeface="+mj-lt"/>
                <a:sym typeface="Arial"/>
              </a:rPr>
              <a:t>eatment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a:solidFill>
                  <a:schemeClr val="tx1"/>
                </a:solidFill>
                <a:latin typeface="Arial"/>
                <a:ea typeface="Arial"/>
                <a:cs typeface="Arial"/>
                <a:sym typeface="Arial"/>
              </a:rPr>
              <a:t>ontrol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13446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 y="158421"/>
            <a:ext cx="8948018" cy="675900"/>
          </a:xfrm>
        </p:spPr>
        <p:txBody>
          <a:bodyPr>
            <a:normAutofit fontScale="90000"/>
          </a:bodyPr>
          <a:lstStyle/>
          <a:p>
            <a:r>
              <a:rPr lang="en-US" dirty="0">
                <a:latin typeface="Rockwell" panose="02060603020205020403" pitchFamily="18" charset="77"/>
              </a:rPr>
              <a:t>Chocolate and Heart Disease: Study</a:t>
            </a:r>
          </a:p>
        </p:txBody>
      </p:sp>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latin typeface="Rockwell" panose="02060603020205020403" pitchFamily="18" charset="77"/>
              </a:rPr>
              <a:t>Population </a:t>
            </a:r>
            <a:r>
              <a:rPr lang="en-US" dirty="0">
                <a:solidFill>
                  <a:schemeClr val="tx1"/>
                </a:solidFill>
                <a:latin typeface="Rockwell" panose="02060603020205020403" pitchFamily="18" charset="77"/>
              </a:rPr>
              <a:t>(</a:t>
            </a:r>
            <a:r>
              <a:rPr lang="en" i="0" u="none" strike="noStrike" cap="none" dirty="0">
                <a:solidFill>
                  <a:schemeClr val="tx1"/>
                </a:solidFill>
                <a:latin typeface="Rockwell" panose="02060603020205020403" pitchFamily="18" charset="77"/>
                <a:sym typeface="Arial"/>
              </a:rPr>
              <a:t>individuals</a:t>
            </a:r>
            <a:r>
              <a:rPr lang="en" b="0" i="0" u="none" strike="noStrike" cap="none" dirty="0">
                <a:solidFill>
                  <a:schemeClr val="tx1"/>
                </a:solidFill>
                <a:latin typeface="Rockwell" panose="02060603020205020403" pitchFamily="18" charset="77"/>
                <a:sym typeface="Arial"/>
              </a:rPr>
              <a:t>, study subjects, participants, units</a:t>
            </a:r>
            <a:r>
              <a:rPr lang="en-US" b="0" i="0" u="none" strike="noStrike" cap="none" dirty="0">
                <a:solidFill>
                  <a:schemeClr val="tx1"/>
                </a:solidFill>
                <a:latin typeface="Rockwell" panose="02060603020205020403" pitchFamily="18" charset="77"/>
                <a:sym typeface="Arial"/>
              </a:rPr>
              <a:t>):</a:t>
            </a:r>
            <a:r>
              <a:rPr lang="en-US" dirty="0">
                <a:solidFill>
                  <a:schemeClr val="tx1"/>
                </a:solidFill>
                <a:latin typeface="Rockwell" panose="02060603020205020403" pitchFamily="18" charset="77"/>
              </a:rPr>
              <a:t> 20K </a:t>
            </a:r>
            <a:r>
              <a:rPr lang="en" b="0" i="1" u="none" strike="noStrike" cap="none" dirty="0">
                <a:solidFill>
                  <a:schemeClr val="tx1"/>
                </a:solidFill>
                <a:latin typeface="Rockwell" panose="02060603020205020403" pitchFamily="18" charset="77"/>
                <a:ea typeface="Arial"/>
                <a:cs typeface="Arial"/>
                <a:sym typeface="Arial"/>
              </a:rPr>
              <a:t>European adults</a:t>
            </a:r>
            <a:r>
              <a:rPr lang="en-US" b="0" i="1" u="none" strike="noStrike" cap="none" dirty="0">
                <a:solidFill>
                  <a:schemeClr val="tx1"/>
                </a:solidFill>
                <a:latin typeface="Rockwell" panose="02060603020205020403" pitchFamily="18" charset="77"/>
                <a:ea typeface="Arial"/>
                <a:cs typeface="Arial"/>
                <a:sym typeface="Arial"/>
              </a:rPr>
              <a:t> followed for 12 years.</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T</a:t>
            </a:r>
            <a:r>
              <a:rPr lang="en" b="1" i="0" u="none" strike="noStrike" cap="none" dirty="0">
                <a:solidFill>
                  <a:schemeClr val="tx1"/>
                </a:solidFill>
                <a:latin typeface="Rockwell" panose="02060603020205020403" pitchFamily="18" charset="77"/>
                <a:ea typeface="Arial"/>
                <a:cs typeface="Arial"/>
                <a:sym typeface="Arial"/>
              </a:rPr>
              <a:t>reatment</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chocolate consumption</a:t>
            </a:r>
            <a:r>
              <a:rPr lang="en-US" b="0" i="1" u="none" strike="noStrike" cap="none" dirty="0">
                <a:solidFill>
                  <a:schemeClr val="tx1"/>
                </a:solidFill>
                <a:latin typeface="Rockwell" panose="02060603020205020403" pitchFamily="18" charset="77"/>
                <a:ea typeface="Arial"/>
                <a:cs typeface="Arial"/>
                <a:sym typeface="Arial"/>
              </a:rPr>
              <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O</a:t>
            </a:r>
            <a:r>
              <a:rPr lang="en" b="1" i="0" u="none" strike="noStrike" cap="none" dirty="0">
                <a:solidFill>
                  <a:schemeClr val="tx1"/>
                </a:solidFill>
                <a:latin typeface="Rockwell" panose="02060603020205020403" pitchFamily="18" charset="77"/>
                <a:ea typeface="Arial"/>
                <a:cs typeface="Arial"/>
                <a:sym typeface="Arial"/>
              </a:rPr>
              <a:t>utcome</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heart disease</a:t>
            </a:r>
            <a:endParaRPr b="0" i="0" u="none" strike="noStrike" cap="none" dirty="0">
              <a:solidFill>
                <a:schemeClr val="tx1"/>
              </a:solidFill>
              <a:latin typeface="Rockwell" panose="02060603020205020403" pitchFamily="18" charset="77"/>
              <a:ea typeface="Arial"/>
              <a:cs typeface="Arial"/>
              <a:sym typeface="Arial"/>
            </a:endParaRPr>
          </a:p>
        </p:txBody>
      </p:sp>
      <p:pic>
        <p:nvPicPr>
          <p:cNvPr id="4" name="Picture 3"/>
          <p:cNvPicPr>
            <a:picLocks noChangeAspect="1"/>
          </p:cNvPicPr>
          <p:nvPr/>
        </p:nvPicPr>
        <p:blipFill>
          <a:blip r:embed="rId3"/>
          <a:stretch>
            <a:fillRect/>
          </a:stretch>
        </p:blipFill>
        <p:spPr>
          <a:xfrm>
            <a:off x="397042" y="834321"/>
            <a:ext cx="4295273" cy="3800933"/>
          </a:xfrm>
          <a:prstGeom prst="rect">
            <a:avLst/>
          </a:prstGeom>
        </p:spPr>
      </p:pic>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142239" y="161535"/>
            <a:ext cx="8768081" cy="93574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Association</a:t>
            </a:r>
            <a:endParaRPr sz="3200" dirty="0">
              <a:solidFill>
                <a:schemeClr val="tx1"/>
              </a:solidFill>
              <a:latin typeface="Rockwell" panose="02060603020205020403" pitchFamily="18" charset="77"/>
            </a:endParaRPr>
          </a:p>
        </p:txBody>
      </p:sp>
      <p:sp>
        <p:nvSpPr>
          <p:cNvPr id="115" name="Google Shape;115;p26"/>
          <p:cNvSpPr txBox="1">
            <a:spLocks noGrp="1"/>
          </p:cNvSpPr>
          <p:nvPr>
            <p:ph type="body" idx="1"/>
          </p:nvPr>
        </p:nvSpPr>
        <p:spPr>
          <a:xfrm>
            <a:off x="442912" y="1198879"/>
            <a:ext cx="8229600" cy="3393441"/>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rgbClr val="000000"/>
                </a:solidFill>
                <a:latin typeface="Rockwell" panose="02060603020205020403" pitchFamily="18" charset="77"/>
                <a:ea typeface="Arial"/>
                <a:cs typeface="Arial"/>
                <a:sym typeface="Arial"/>
              </a:rPr>
              <a:t>Question 1: </a:t>
            </a:r>
            <a:r>
              <a:rPr lang="en" b="0" i="0" u="none" strike="noStrike" cap="none" dirty="0">
                <a:solidFill>
                  <a:srgbClr val="000000"/>
                </a:solidFill>
                <a:latin typeface="Rockwell" panose="02060603020205020403" pitchFamily="18" charset="77"/>
                <a:ea typeface="Arial"/>
                <a:cs typeface="Arial"/>
                <a:sym typeface="Arial"/>
              </a:rPr>
              <a:t>Is there </a:t>
            </a:r>
            <a:r>
              <a:rPr lang="en" b="0" i="0" u="none" strike="noStrike" cap="none" dirty="0">
                <a:solidFill>
                  <a:srgbClr val="EC5D57"/>
                </a:solidFill>
                <a:latin typeface="Rockwell" panose="02060603020205020403" pitchFamily="18" charset="77"/>
                <a:ea typeface="Arial"/>
                <a:cs typeface="Arial"/>
                <a:sym typeface="Arial"/>
              </a:rPr>
              <a:t>any </a:t>
            </a:r>
            <a:r>
              <a:rPr lang="en-US" b="0" i="0" u="none" strike="noStrike" cap="none" dirty="0">
                <a:solidFill>
                  <a:srgbClr val="EC5D57"/>
                </a:solidFill>
                <a:latin typeface="Rockwell" panose="02060603020205020403" pitchFamily="18" charset="77"/>
                <a:ea typeface="Arial"/>
                <a:cs typeface="Arial"/>
                <a:sym typeface="Arial"/>
              </a:rPr>
              <a:t>association</a:t>
            </a:r>
            <a:r>
              <a:rPr lang="en" b="0" i="0" u="none" strike="noStrike" cap="none" dirty="0">
                <a:solidFill>
                  <a:srgbClr val="000000"/>
                </a:solidFill>
                <a:latin typeface="Rockwell" panose="02060603020205020403" pitchFamily="18" charset="77"/>
                <a:ea typeface="Arial"/>
                <a:cs typeface="Arial"/>
                <a:sym typeface="Arial"/>
              </a:rPr>
              <a:t> </a:t>
            </a:r>
            <a:r>
              <a:rPr lang="en-US" b="0" i="0" u="none" strike="noStrike" cap="none" dirty="0">
                <a:solidFill>
                  <a:srgbClr val="000000"/>
                </a:solidFill>
                <a:latin typeface="Rockwell" panose="02060603020205020403" pitchFamily="18" charset="77"/>
                <a:ea typeface="Arial"/>
                <a:cs typeface="Arial"/>
                <a:sym typeface="Arial"/>
              </a:rPr>
              <a:t>(any relationship) </a:t>
            </a:r>
            <a:r>
              <a:rPr lang="en" b="0" i="0" u="none" strike="noStrike" cap="none" dirty="0">
                <a:solidFill>
                  <a:srgbClr val="000000"/>
                </a:solidFill>
                <a:latin typeface="Rockwell" panose="02060603020205020403" pitchFamily="18" charset="77"/>
                <a:ea typeface="Arial"/>
                <a:cs typeface="Arial"/>
                <a:sym typeface="Arial"/>
              </a:rPr>
              <a:t>between chocolate consumption and heart disease</a:t>
            </a:r>
            <a:r>
              <a:rPr lang="en-US" dirty="0">
                <a:solidFill>
                  <a:srgbClr val="000000"/>
                </a:solidFill>
                <a:latin typeface="Rockwell" panose="02060603020205020403" pitchFamily="18" charset="77"/>
              </a:rPr>
              <a:t>?</a:t>
            </a:r>
          </a:p>
          <a:p>
            <a:pPr marL="0" marR="114300" lvl="0" indent="0" algn="l" rtl="0">
              <a:spcBef>
                <a:spcPts val="0"/>
              </a:spcBef>
              <a:spcAft>
                <a:spcPts val="0"/>
              </a:spcAft>
              <a:buNone/>
            </a:pPr>
            <a:endParaRPr lang="en-US" b="0" i="0" u="none" strike="noStrike" cap="none" dirty="0">
              <a:solidFill>
                <a:srgbClr val="000000"/>
              </a:solidFill>
              <a:latin typeface="Rockwell" panose="02060603020205020403" pitchFamily="18" charset="77"/>
              <a:ea typeface="Arial"/>
              <a:cs typeface="Arial"/>
              <a:sym typeface="Arial"/>
            </a:endParaRPr>
          </a:p>
          <a:p>
            <a:pPr marL="342900" marR="114300" indent="-342900">
              <a:spcBef>
                <a:spcPts val="0"/>
              </a:spcBef>
            </a:pPr>
            <a:r>
              <a:rPr lang="en-US" b="1" dirty="0">
                <a:solidFill>
                  <a:srgbClr val="000000"/>
                </a:solidFill>
                <a:latin typeface="Rockwell" panose="02060603020205020403" pitchFamily="18" charset="77"/>
              </a:rPr>
              <a:t>Data:</a:t>
            </a:r>
            <a:r>
              <a:rPr lang="en-US" dirty="0">
                <a:solidFill>
                  <a:srgbClr val="000000"/>
                </a:solidFill>
                <a:latin typeface="Rockwell" panose="02060603020205020403" pitchFamily="18" charset="77"/>
              </a:rPr>
              <a:t> “Among those in the top tier of chocolate consumption, 12 percent developed or died of cardiovascular disease during the study, compared to 17.4 percent of those who didn’t eat chocolate.”</a:t>
            </a:r>
            <a:endParaRPr lang="en-US" sz="1400" i="1" dirty="0">
              <a:solidFill>
                <a:srgbClr val="4B4B4B"/>
              </a:solidFill>
              <a:latin typeface="Rockwell" panose="02060603020205020403" pitchFamily="18" charset="77"/>
            </a:endParaRPr>
          </a:p>
          <a:p>
            <a:pPr marL="0" marR="114300" lvl="0" indent="0">
              <a:spcBef>
                <a:spcPts val="0"/>
              </a:spcBef>
              <a:buNone/>
            </a:pPr>
            <a:endParaRPr lang="en-US" sz="800" i="1" dirty="0">
              <a:solidFill>
                <a:srgbClr val="4B4B4B"/>
              </a:solidFill>
              <a:latin typeface="Rockwell" panose="02060603020205020403" pitchFamily="18" charset="77"/>
            </a:endParaRPr>
          </a:p>
          <a:p>
            <a:pPr marR="114300" lvl="0">
              <a:spcBef>
                <a:spcPts val="0"/>
              </a:spcBef>
              <a:buFont typeface="Arial"/>
              <a:buChar char="●"/>
            </a:pPr>
            <a:r>
              <a:rPr lang="en-US" b="1" dirty="0">
                <a:solidFill>
                  <a:schemeClr val="tx1">
                    <a:lumMod val="50000"/>
                  </a:schemeClr>
                </a:solidFill>
                <a:latin typeface="Rockwell" panose="02060603020205020403" pitchFamily="18" charset="77"/>
              </a:rPr>
              <a:t>Answer: </a:t>
            </a:r>
            <a:r>
              <a:rPr lang="en-US" dirty="0">
                <a:solidFill>
                  <a:schemeClr val="tx1">
                    <a:lumMod val="50000"/>
                  </a:schemeClr>
                </a:solidFill>
                <a:latin typeface="Rockwell" panose="02060603020205020403" pitchFamily="18" charset="77"/>
              </a:rPr>
              <a:t>Yes, this points to an </a:t>
            </a:r>
            <a:r>
              <a:rPr lang="en-US" b="1" dirty="0">
                <a:solidFill>
                  <a:schemeClr val="tx1">
                    <a:lumMod val="50000"/>
                  </a:schemeClr>
                </a:solidFill>
                <a:latin typeface="Rockwell" panose="02060603020205020403" pitchFamily="18" charset="77"/>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5" name="Google Shape;116;p26"/>
          <p:cNvSpPr txBox="1">
            <a:spLocks noGrp="1"/>
          </p:cNvSpPr>
          <p:nvPr>
            <p:ph type="title"/>
          </p:nvPr>
        </p:nvSpPr>
        <p:spPr>
          <a:xfrm>
            <a:off x="193041" y="0"/>
            <a:ext cx="8798559" cy="1071562"/>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Causation</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39520"/>
            <a:ext cx="8229600" cy="3455142"/>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Rockwell" panose="02060603020205020403" pitchFamily="18" charset="77"/>
                <a:ea typeface="Arial"/>
                <a:cs typeface="Arial"/>
                <a:sym typeface="Arial"/>
              </a:rPr>
              <a:t>Question 2: </a:t>
            </a:r>
            <a:r>
              <a:rPr lang="en" b="0" i="0" u="none" strike="noStrike" cap="none" dirty="0">
                <a:solidFill>
                  <a:schemeClr val="tx1">
                    <a:lumMod val="50000"/>
                  </a:schemeClr>
                </a:solidFill>
                <a:latin typeface="Rockwell" panose="02060603020205020403" pitchFamily="18" charset="77"/>
                <a:ea typeface="Arial"/>
                <a:cs typeface="Arial"/>
                <a:sym typeface="Arial"/>
              </a:rPr>
              <a:t>Does chocolate consumption lead to a reduction in heart disease?</a:t>
            </a:r>
            <a:r>
              <a:rPr lang="en-US" dirty="0">
                <a:solidFill>
                  <a:srgbClr val="4B4B4B"/>
                </a:solidFill>
                <a:latin typeface="Rockwell" panose="02060603020205020403" pitchFamily="18" charset="77"/>
              </a:rPr>
              <a:t/>
            </a:r>
            <a:br>
              <a:rPr lang="en-US" dirty="0">
                <a:solidFill>
                  <a:srgbClr val="4B4B4B"/>
                </a:solidFill>
                <a:latin typeface="Rockwell" panose="02060603020205020403" pitchFamily="18" charset="77"/>
              </a:rPr>
            </a:br>
            <a:endParaRPr lang="en-US" dirty="0">
              <a:solidFill>
                <a:srgbClr val="4B4B4B"/>
              </a:solidFill>
              <a:latin typeface="Rockwell" panose="02060603020205020403" pitchFamily="18" charset="77"/>
            </a:endParaRPr>
          </a:p>
          <a:p>
            <a:pPr marL="342900" marR="114300" indent="-342900">
              <a:spcBef>
                <a:spcPts val="0"/>
              </a:spcBef>
            </a:pPr>
            <a:r>
              <a:rPr lang="en-US" b="1" dirty="0">
                <a:solidFill>
                  <a:schemeClr val="tx1"/>
                </a:solidFill>
                <a:latin typeface="Rockwell" panose="02060603020205020403" pitchFamily="18" charset="77"/>
              </a:rPr>
              <a:t>This question asks about </a:t>
            </a:r>
            <a:r>
              <a:rPr lang="en" b="1" i="0" u="none" strike="noStrike" cap="none" dirty="0">
                <a:solidFill>
                  <a:schemeClr val="accent2">
                    <a:lumMod val="50000"/>
                  </a:schemeClr>
                </a:solidFill>
                <a:latin typeface="Rockwell" panose="02060603020205020403" pitchFamily="18" charset="77"/>
                <a:ea typeface="Arial"/>
                <a:cs typeface="Arial"/>
                <a:sym typeface="Arial"/>
              </a:rPr>
              <a:t>causality</a:t>
            </a:r>
            <a:endParaRPr b="1" i="0" u="none" strike="noStrike" cap="none" dirty="0">
              <a:solidFill>
                <a:schemeClr val="accent2">
                  <a:lumMod val="50000"/>
                </a:schemeClr>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Rockwell" panose="02060603020205020403" pitchFamily="18" charset="77"/>
              <a:ea typeface="Arial"/>
              <a:cs typeface="Arial"/>
              <a:sym typeface="Arial"/>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This question is often harder to answer.</a:t>
            </a:r>
            <a:endParaRPr dirty="0">
              <a:solidFill>
                <a:srgbClr val="0365C0"/>
              </a:solidFill>
              <a:latin typeface="Rockwell" panose="02060603020205020403" pitchFamily="18" charset="77"/>
            </a:endParaRPr>
          </a:p>
          <a:p>
            <a:pPr marL="171450" marR="114300" indent="-171450">
              <a:spcBef>
                <a:spcPts val="0"/>
              </a:spcBef>
            </a:pPr>
            <a:endParaRPr sz="1200" dirty="0">
              <a:solidFill>
                <a:srgbClr val="0365C0"/>
              </a:solidFill>
              <a:latin typeface="Rockwell" panose="02060603020205020403" pitchFamily="18" charset="77"/>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Rockwell" panose="02060603020205020403" pitchFamily="18" charset="77"/>
                <a:ea typeface="Arial"/>
                <a:cs typeface="Arial"/>
                <a:sym typeface="Arial"/>
              </a:rPr>
              <a:t> </a:t>
            </a:r>
            <a:r>
              <a:rPr lang="en" b="0" i="1" u="none" strike="noStrike" cap="none" dirty="0">
                <a:solidFill>
                  <a:srgbClr val="000000"/>
                </a:solidFill>
                <a:latin typeface="Rockwell" panose="02060603020205020403" pitchFamily="18" charset="77"/>
                <a:ea typeface="Arial"/>
                <a:cs typeface="Arial"/>
                <a:sym typeface="Arial"/>
              </a:rPr>
              <a:t>- </a:t>
            </a:r>
            <a:r>
              <a:rPr lang="en" sz="1400" b="0" i="1" u="none" strike="noStrike" cap="none" dirty="0">
                <a:solidFill>
                  <a:srgbClr val="000000"/>
                </a:solidFill>
                <a:latin typeface="Rockwell" panose="02060603020205020403" pitchFamily="18" charset="77"/>
                <a:ea typeface="Arial"/>
                <a:cs typeface="Arial"/>
                <a:sym typeface="Arial"/>
              </a:rPr>
              <a:t>JoAnn Manson, chief of Preventive Medicine at Brigham and Women’s Hospital, Boston</a:t>
            </a:r>
            <a:endParaRPr sz="1400"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Google Shape;116;p26"/>
          <p:cNvSpPr txBox="1">
            <a:spLocks noGrp="1"/>
          </p:cNvSpPr>
          <p:nvPr>
            <p:ph type="title"/>
          </p:nvPr>
        </p:nvSpPr>
        <p:spPr>
          <a:xfrm>
            <a:off x="111759" y="91440"/>
            <a:ext cx="8676641" cy="1008697"/>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Alternatives</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09039"/>
            <a:ext cx="8229600" cy="3514197"/>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84480" y="250478"/>
            <a:ext cx="865632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latin typeface="Rockwell" panose="02060603020205020403" pitchFamily="18" charset="77"/>
              </a:rPr>
              <a:t>Key to establishing causality</a:t>
            </a:r>
            <a:endParaRPr dirty="0">
              <a:latin typeface="Rockwell" panose="02060603020205020403" pitchFamily="18" charset="77"/>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342900" indent="-342900"/>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Data Science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R="114300">
              <a:spcBef>
                <a:spcPts val="0"/>
              </a:spcBef>
              <a:buFont typeface="Arial"/>
              <a:buChar char="●"/>
            </a:pPr>
            <a:r>
              <a:rPr lang="en-US" dirty="0"/>
              <a:t>Observation is a key to good science. </a:t>
            </a:r>
          </a:p>
          <a:p>
            <a:pPr marR="114300">
              <a:spcBef>
                <a:spcPts val="0"/>
              </a:spcBef>
              <a:buFont typeface="Arial"/>
              <a:buChar char="●"/>
            </a:pPr>
            <a:endParaRPr lang="en-US" dirty="0"/>
          </a:p>
          <a:p>
            <a:pPr marR="114300">
              <a:spcBef>
                <a:spcPts val="0"/>
              </a:spcBef>
              <a:buFont typeface="Arial"/>
              <a:buChar char="●"/>
            </a:pPr>
            <a:r>
              <a:rPr lang="en-US" dirty="0"/>
              <a:t>An </a:t>
            </a:r>
            <a:r>
              <a:rPr lang="en-US" i="1" dirty="0"/>
              <a:t>observational study</a:t>
            </a:r>
            <a:r>
              <a:rPr lang="en-US" dirty="0"/>
              <a:t> is one in which scientists make conclusions based on data that they have observed but had no hand in generating.</a:t>
            </a:r>
          </a:p>
          <a:p>
            <a:pPr marR="114300">
              <a:spcBef>
                <a:spcPts val="0"/>
              </a:spcBef>
              <a:buFont typeface="Arial"/>
              <a:buChar char="●"/>
            </a:pPr>
            <a:endParaRPr lang="en-US" dirty="0"/>
          </a:p>
          <a:p>
            <a:pPr marR="114300">
              <a:spcBef>
                <a:spcPts val="0"/>
              </a:spcBef>
              <a:buFont typeface="Arial"/>
              <a:buChar char="●"/>
            </a:pPr>
            <a:r>
              <a:rPr lang="en-US" sz="2800" i="1" dirty="0"/>
              <a:t>randomized controlled experiment</a:t>
            </a:r>
            <a:r>
              <a:rPr lang="en-US" sz="2800" dirty="0"/>
              <a:t>, RCE, </a:t>
            </a:r>
            <a:r>
              <a:rPr lang="en-US" dirty="0"/>
              <a:t>is an experiment where we are able to randomize individuals into the treatment and control groups.</a:t>
            </a:r>
          </a:p>
          <a:p>
            <a:pPr marR="114300" lvl="1">
              <a:buFont typeface="Arial"/>
              <a:buChar char="●"/>
            </a:pPr>
            <a:r>
              <a:rPr lang="en-US" dirty="0"/>
              <a:t>also known as a </a:t>
            </a:r>
            <a:r>
              <a:rPr lang="en-US" i="1" dirty="0"/>
              <a:t>randomized controlled trial</a:t>
            </a:r>
            <a:r>
              <a:rPr lang="en-US" dirty="0"/>
              <a:t> (RCT)</a:t>
            </a:r>
            <a:endParaRPr lang="en-US" sz="2800" b="1" dirty="0"/>
          </a:p>
          <a:p>
            <a:pPr marL="457200" marR="114300" lvl="0" indent="-381000" algn="l" rtl="0">
              <a:spcBef>
                <a:spcPts val="0"/>
              </a:spcBef>
              <a:spcAft>
                <a:spcPts val="0"/>
              </a:spcAft>
              <a:buSzPts val="2400"/>
              <a:buFont typeface="Arial"/>
              <a:buChar char="●"/>
            </a:pP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Confounding</a:t>
            </a:r>
            <a:endParaRPr dirty="0">
              <a:latin typeface="Rockwell" panose="02060603020205020403" pitchFamily="18" charset="77"/>
            </a:endParaRPr>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latin typeface="Rockwell" panose="02060603020205020403" pitchFamily="18" charset="77"/>
              </a:rPr>
              <a:t>If the treatment and control groups have </a:t>
            </a:r>
            <a:r>
              <a:rPr lang="en" dirty="0">
                <a:solidFill>
                  <a:schemeClr val="accent2">
                    <a:lumMod val="50000"/>
                  </a:schemeClr>
                </a:solidFill>
                <a:latin typeface="Rockwell" panose="02060603020205020403" pitchFamily="18" charset="77"/>
              </a:rPr>
              <a:t>systematic differences other than the treatment,</a:t>
            </a:r>
            <a:r>
              <a:rPr lang="en" dirty="0">
                <a:solidFill>
                  <a:srgbClr val="000000"/>
                </a:solidFill>
                <a:latin typeface="Rockwell" panose="02060603020205020403" pitchFamily="18" charset="77"/>
              </a:rPr>
              <a:t> then it might be difficult to identify causality. </a:t>
            </a:r>
            <a:r>
              <a:rPr lang="en-US" dirty="0">
                <a:solidFill>
                  <a:srgbClr val="007DD6"/>
                </a:solidFill>
                <a:latin typeface="Rockwell" panose="02060603020205020403" pitchFamily="18" charset="77"/>
              </a:rPr>
              <a:t/>
            </a:r>
            <a:br>
              <a:rPr lang="en-US" dirty="0">
                <a:solidFill>
                  <a:srgbClr val="007DD6"/>
                </a:solidFill>
                <a:latin typeface="Rockwell" panose="02060603020205020403" pitchFamily="18" charset="77"/>
              </a:rPr>
            </a:br>
            <a:endParaRPr dirty="0">
              <a:solidFill>
                <a:srgbClr val="007DD6"/>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Such differences are often present in </a:t>
            </a:r>
            <a:r>
              <a:rPr lang="en" b="1" dirty="0">
                <a:solidFill>
                  <a:schemeClr val="accent2">
                    <a:lumMod val="50000"/>
                  </a:schemeClr>
                </a:solidFill>
                <a:latin typeface="Rockwell" panose="02060603020205020403" pitchFamily="18" charset="77"/>
              </a:rPr>
              <a:t>observational studies</a:t>
            </a:r>
            <a:r>
              <a:rPr lang="en" b="1" dirty="0">
                <a:solidFill>
                  <a:srgbClr val="003262"/>
                </a:solidFill>
                <a:latin typeface="Rockwell" panose="02060603020205020403" pitchFamily="18" charset="77"/>
              </a:rPr>
              <a:t>.</a:t>
            </a:r>
            <a:r>
              <a:rPr lang="en-US" b="1" dirty="0">
                <a:solidFill>
                  <a:srgbClr val="003262"/>
                </a:solidFill>
                <a:latin typeface="Rockwell" panose="02060603020205020403" pitchFamily="18" charset="77"/>
              </a:rPr>
              <a:t/>
            </a:r>
            <a:br>
              <a:rPr lang="en-US" b="1" dirty="0">
                <a:solidFill>
                  <a:srgbClr val="003262"/>
                </a:solidFill>
                <a:latin typeface="Rockwell" panose="02060603020205020403" pitchFamily="18" charset="77"/>
              </a:rPr>
            </a:br>
            <a:endParaRPr dirty="0">
              <a:solidFill>
                <a:srgbClr val="000000"/>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When they lead researchers astray, they are called </a:t>
            </a:r>
            <a:r>
              <a:rPr lang="en" dirty="0">
                <a:solidFill>
                  <a:schemeClr val="accent2">
                    <a:lumMod val="50000"/>
                  </a:schemeClr>
                </a:solidFill>
                <a:latin typeface="Rockwell" panose="02060603020205020403" pitchFamily="18" charset="77"/>
              </a:rPr>
              <a:t>confounding factors.</a:t>
            </a:r>
            <a:endParaRPr dirty="0">
              <a:solidFill>
                <a:schemeClr val="accent2">
                  <a:lumMod val="50000"/>
                </a:schemeClr>
              </a:solidFill>
              <a:latin typeface="Rockwell" panose="02060603020205020403" pitchFamily="18" charset="77"/>
            </a:endParaRPr>
          </a:p>
          <a:p>
            <a:pPr marL="0" lvl="0" indent="0">
              <a:spcBef>
                <a:spcPts val="480"/>
              </a:spcBef>
              <a:spcAft>
                <a:spcPts val="0"/>
              </a:spcAft>
              <a:buNone/>
            </a:pPr>
            <a:endParaRPr dirty="0">
              <a:latin typeface="Rockwell" panose="02060603020205020403" pitchFamily="18" charset="77"/>
            </a:endParaRPr>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135730" y="0"/>
            <a:ext cx="9008269" cy="886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latin typeface="Rockwell" panose="02060603020205020403" pitchFamily="18" charset="77"/>
              </a:rPr>
              <a:t>Randomiz</a:t>
            </a:r>
            <a:r>
              <a:rPr lang="en-US" sz="3200" dirty="0">
                <a:latin typeface="Rockwell" panose="02060603020205020403" pitchFamily="18" charset="77"/>
              </a:rPr>
              <a:t>ation and Confounding </a:t>
            </a:r>
            <a:endParaRPr sz="3200" dirty="0">
              <a:latin typeface="Rockwell" panose="02060603020205020403" pitchFamily="18" charset="77"/>
            </a:endParaRPr>
          </a:p>
        </p:txBody>
      </p:sp>
      <p:sp>
        <p:nvSpPr>
          <p:cNvPr id="195" name="Google Shape;195;p40"/>
          <p:cNvSpPr txBox="1">
            <a:spLocks noGrp="1"/>
          </p:cNvSpPr>
          <p:nvPr>
            <p:ph type="body" idx="1"/>
          </p:nvPr>
        </p:nvSpPr>
        <p:spPr>
          <a:xfrm>
            <a:off x="457199" y="1229360"/>
            <a:ext cx="8355495" cy="328054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Rockwell" panose="02060603020205020403" pitchFamily="18" charset="77"/>
                <a:ea typeface="Arial"/>
                <a:cs typeface="Arial"/>
                <a:sym typeface="Arial"/>
              </a:rPr>
              <a:t>If you assign individuals to treatment and control </a:t>
            </a:r>
            <a:r>
              <a:rPr lang="en" b="1" i="0" u="none" strike="noStrike" cap="none" dirty="0">
                <a:solidFill>
                  <a:schemeClr val="accent2">
                    <a:lumMod val="50000"/>
                  </a:schemeClr>
                </a:solidFill>
                <a:latin typeface="Rockwell" panose="02060603020205020403" pitchFamily="18" charset="77"/>
                <a:ea typeface="Arial"/>
                <a:cs typeface="Arial"/>
                <a:sym typeface="Arial"/>
              </a:rPr>
              <a:t>at random</a:t>
            </a:r>
            <a:r>
              <a:rPr lang="en" b="1" i="0" u="none" strike="noStrike" cap="none" dirty="0">
                <a:solidFill>
                  <a:srgbClr val="003262"/>
                </a:solidFill>
                <a:latin typeface="Rockwell" panose="02060603020205020403" pitchFamily="18" charset="77"/>
                <a:ea typeface="Arial"/>
                <a:cs typeface="Arial"/>
                <a:sym typeface="Arial"/>
              </a:rPr>
              <a:t>,</a:t>
            </a:r>
            <a:r>
              <a:rPr lang="en" b="0" i="0" u="none" strike="noStrike" cap="none" dirty="0">
                <a:solidFill>
                  <a:srgbClr val="000000"/>
                </a:solidFill>
                <a:latin typeface="Rockwell" panose="02060603020205020403" pitchFamily="18" charset="77"/>
                <a:ea typeface="Arial"/>
                <a:cs typeface="Arial"/>
                <a:sym typeface="Arial"/>
              </a:rPr>
              <a:t> then the two groups are likely to be similar apart from the treatment.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Rockwell" panose="02060603020205020403" pitchFamily="18" charset="77"/>
                <a:ea typeface="Arial"/>
                <a:cs typeface="Arial"/>
                <a:sym typeface="Arial"/>
              </a:rPr>
              <a:t>You can account – mathematically – for variability in the assignment.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latin typeface="Rockwell" panose="02060603020205020403" pitchFamily="18" charset="77"/>
                <a:sym typeface="Arial"/>
              </a:rPr>
              <a:t>Randomized Controlled Experiment</a:t>
            </a:r>
            <a:r>
              <a:rPr lang="en-US" b="1" i="0" u="none" strike="noStrike" cap="none" dirty="0">
                <a:solidFill>
                  <a:schemeClr val="accent2">
                    <a:lumMod val="50000"/>
                  </a:schemeClr>
                </a:solidFill>
                <a:latin typeface="Rockwell" panose="02060603020205020403" pitchFamily="18" charset="77"/>
                <a:sym typeface="Arial"/>
              </a:rPr>
              <a:t>s are the gold standard for establishing cause and effect.</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Rockwell" panose="02060603020205020403" pitchFamily="18" charset="77"/>
                <a:ea typeface="Arial"/>
                <a:cs typeface="Arial"/>
                <a:sym typeface="Arial"/>
              </a:rPr>
              <a:t>Question:</a:t>
            </a:r>
            <a:r>
              <a:rPr lang="en-US" b="0" i="0" u="none" strike="noStrike" cap="none" dirty="0">
                <a:solidFill>
                  <a:schemeClr val="tx1">
                    <a:lumMod val="50000"/>
                  </a:schemeClr>
                </a:solidFill>
                <a:latin typeface="Rockwell" panose="02060603020205020403" pitchFamily="18" charset="77"/>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6501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grpSp>
        <p:nvGrpSpPr>
          <p:cNvPr id="117" name="Group 116">
            <a:extLst>
              <a:ext uri="{FF2B5EF4-FFF2-40B4-BE49-F238E27FC236}">
                <a16:creationId xmlns:a16="http://schemas.microsoft.com/office/drawing/2014/main" id="{16DBFAD4-B5FC-442B-A283-381B01B195F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8" name="Oval 117">
              <a:extLst>
                <a:ext uri="{FF2B5EF4-FFF2-40B4-BE49-F238E27FC236}">
                  <a16:creationId xmlns:a16="http://schemas.microsoft.com/office/drawing/2014/main" id="{9B649DC7-8769-4383-A6F2-8F366BA7A1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9" name="Oval 118">
              <a:extLst>
                <a:ext uri="{FF2B5EF4-FFF2-40B4-BE49-F238E27FC236}">
                  <a16:creationId xmlns:a16="http://schemas.microsoft.com/office/drawing/2014/main" id="{0C67FD53-2686-4E0E-BA49-976F78F9AA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21" name="Rectangle 120">
            <a:extLst>
              <a:ext uri="{FF2B5EF4-FFF2-40B4-BE49-F238E27FC236}">
                <a16:creationId xmlns:a16="http://schemas.microsoft.com/office/drawing/2014/main" id="{3964958D-AF5D-4863-B5FB-83F6B8CB12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9141492"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3"/>
          <p:cNvSpPr txBox="1">
            <a:spLocks noGrp="1"/>
          </p:cNvSpPr>
          <p:nvPr>
            <p:ph type="title"/>
          </p:nvPr>
        </p:nvSpPr>
        <p:spPr>
          <a:xfrm>
            <a:off x="297713" y="363474"/>
            <a:ext cx="8477576" cy="1207008"/>
          </a:xfrm>
          <a:prstGeom prst="rect">
            <a:avLst/>
          </a:prstGeom>
          <a:ln>
            <a:noFill/>
          </a:ln>
        </p:spPr>
        <p:txBody>
          <a:bodyPr spcFirstLastPara="1" vert="horz" lIns="91440" tIns="45720" rIns="91440" bIns="45720" rtlCol="0" anchor="ctr" anchorCtr="0">
            <a:normAutofit/>
          </a:bodyPr>
          <a:lstStyle/>
          <a:p>
            <a:pPr marL="0" lvl="0" indent="0" defTabSz="914400">
              <a:spcBef>
                <a:spcPct val="0"/>
              </a:spcBef>
              <a:spcAft>
                <a:spcPts val="0"/>
              </a:spcAft>
            </a:pPr>
            <a:r>
              <a:rPr lang="en-US" dirty="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rPr>
              <a:t>What is Data Science?</a:t>
            </a:r>
          </a:p>
        </p:txBody>
      </p:sp>
      <p:sp>
        <p:nvSpPr>
          <p:cNvPr id="110" name="Google Shape;110;p23"/>
          <p:cNvSpPr txBox="1">
            <a:spLocks noGrp="1"/>
          </p:cNvSpPr>
          <p:nvPr>
            <p:ph type="body" idx="1"/>
          </p:nvPr>
        </p:nvSpPr>
        <p:spPr>
          <a:xfrm>
            <a:off x="297712" y="1473200"/>
            <a:ext cx="8574585" cy="3155950"/>
          </a:xfrm>
          <a:prstGeom prst="rect">
            <a:avLst/>
          </a:prstGeom>
        </p:spPr>
        <p:txBody>
          <a:bodyPr spcFirstLastPara="1" vert="horz" lIns="91440" tIns="45720" rIns="91440" bIns="45720" rtlCol="0" anchorCtr="0">
            <a:noAutofit/>
          </a:bodyPr>
          <a:lstStyle/>
          <a:p>
            <a:pPr marL="0" indent="0" defTabSz="914400">
              <a:buClr>
                <a:schemeClr val="accent1">
                  <a:lumMod val="75000"/>
                </a:schemeClr>
              </a:buClr>
              <a:buSzPct val="85000"/>
              <a:buNone/>
            </a:pPr>
            <a:r>
              <a:rPr lang="en-US" dirty="0"/>
              <a:t>DS is the discipline of </a:t>
            </a:r>
            <a:r>
              <a:rPr lang="en-US" b="1" dirty="0"/>
              <a:t>drawing useful conclusions from data using computation</a:t>
            </a:r>
          </a:p>
          <a:p>
            <a:pPr marL="285750" indent="-285750" defTabSz="914400">
              <a:buClr>
                <a:schemeClr val="accent1">
                  <a:lumMod val="75000"/>
                </a:schemeClr>
              </a:buClr>
              <a:buSzPct val="85000"/>
            </a:pPr>
            <a:r>
              <a:rPr lang="en-US" sz="1800" b="1" dirty="0"/>
              <a:t>Exploration</a:t>
            </a:r>
          </a:p>
          <a:p>
            <a:pPr marL="742950" lvl="1" indent="-285750" defTabSz="914400">
              <a:buSzPct val="85000"/>
            </a:pPr>
            <a:r>
              <a:rPr lang="en-US" sz="1800" dirty="0"/>
              <a:t>Identifying patterns in information</a:t>
            </a:r>
          </a:p>
          <a:p>
            <a:pPr marL="742950" lvl="1" indent="-285750" defTabSz="914400">
              <a:buSzPct val="85000"/>
            </a:pPr>
            <a:r>
              <a:rPr lang="en-US" sz="1800" dirty="0"/>
              <a:t>Uses visualizations</a:t>
            </a:r>
          </a:p>
          <a:p>
            <a:pPr marL="285750" indent="-285750" defTabSz="914400">
              <a:buClr>
                <a:schemeClr val="accent1">
                  <a:lumMod val="75000"/>
                </a:schemeClr>
              </a:buClr>
              <a:buSzPct val="85000"/>
            </a:pPr>
            <a:r>
              <a:rPr lang="en-US" sz="1800" b="1" dirty="0"/>
              <a:t>Inference</a:t>
            </a:r>
          </a:p>
          <a:p>
            <a:pPr marL="742950" lvl="1" indent="-285750" defTabSz="914400">
              <a:buSzPct val="85000"/>
            </a:pPr>
            <a:r>
              <a:rPr lang="en-US" sz="1800" dirty="0"/>
              <a:t>Quantifying whether those patterns are reliable</a:t>
            </a:r>
          </a:p>
          <a:p>
            <a:pPr marL="742950" lvl="1" indent="-285750" defTabSz="914400">
              <a:buSzPct val="85000"/>
            </a:pPr>
            <a:r>
              <a:rPr lang="en-US" sz="1800" dirty="0"/>
              <a:t>Uses randomization</a:t>
            </a:r>
          </a:p>
          <a:p>
            <a:pPr marL="285750" indent="-285750" defTabSz="914400">
              <a:buClr>
                <a:schemeClr val="accent1">
                  <a:lumMod val="75000"/>
                </a:schemeClr>
              </a:buClr>
              <a:buSzPct val="85000"/>
            </a:pPr>
            <a:r>
              <a:rPr lang="en-US" sz="1800" b="1" dirty="0"/>
              <a:t>Prediction</a:t>
            </a:r>
          </a:p>
          <a:p>
            <a:pPr marL="742950" lvl="1" indent="-285750" defTabSz="914400">
              <a:buSzPct val="85000"/>
            </a:pPr>
            <a:r>
              <a:rPr lang="en-US" sz="1800" dirty="0"/>
              <a:t>Making informed guesses</a:t>
            </a:r>
          </a:p>
          <a:p>
            <a:pPr marL="742950" lvl="1" indent="-285750" defTabSz="914400">
              <a:buSzPct val="85000"/>
            </a:pPr>
            <a:r>
              <a:rPr lang="en-US" sz="1800" dirty="0"/>
              <a:t>Uses machine learning</a:t>
            </a:r>
          </a:p>
        </p:txBody>
      </p:sp>
      <p:grpSp>
        <p:nvGrpSpPr>
          <p:cNvPr id="114" name="Group 122">
            <a:extLst>
              <a:ext uri="{FF2B5EF4-FFF2-40B4-BE49-F238E27FC236}">
                <a16:creationId xmlns:a16="http://schemas.microsoft.com/office/drawing/2014/main" id="{11002ACD-3B0C-4885-8754-8A00E926FE4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5" name="Oval 123">
              <a:extLst>
                <a:ext uri="{FF2B5EF4-FFF2-40B4-BE49-F238E27FC236}">
                  <a16:creationId xmlns:a16="http://schemas.microsoft.com/office/drawing/2014/main" id="{DF0313CD-4196-4456-A70D-5EE2B995BA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5" name="Oval 124">
              <a:extLst>
                <a:ext uri="{FF2B5EF4-FFF2-40B4-BE49-F238E27FC236}">
                  <a16:creationId xmlns:a16="http://schemas.microsoft.com/office/drawing/2014/main" id="{80DE0B32-9EE8-4975-AD48-3855B0A82A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mn-lt"/>
              </a:rPr>
              <a:t>Applications</a:t>
            </a:r>
            <a:endParaRPr dirty="0">
              <a:latin typeface="+mn-lt"/>
            </a:endParaRPr>
          </a:p>
        </p:txBody>
      </p:sp>
      <p:sp>
        <p:nvSpPr>
          <p:cNvPr id="117" name="Google Shape;117;p24"/>
          <p:cNvSpPr txBox="1">
            <a:spLocks noGrp="1"/>
          </p:cNvSpPr>
          <p:nvPr>
            <p:ph type="body" idx="1"/>
          </p:nvPr>
        </p:nvSpPr>
        <p:spPr>
          <a:xfrm>
            <a:off x="457200" y="971549"/>
            <a:ext cx="8229600" cy="3462227"/>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latin typeface="Rockwell" panose="02060603020205020403" pitchFamily="18" charset="77"/>
              </a:rPr>
              <a:t>Data science is driven by applications</a:t>
            </a:r>
          </a:p>
          <a:p>
            <a:pPr marL="457200" lvl="0" indent="-381000" rtl="0">
              <a:spcBef>
                <a:spcPts val="480"/>
              </a:spcBef>
              <a:spcAft>
                <a:spcPts val="0"/>
              </a:spcAft>
              <a:buSzPts val="2400"/>
              <a:buChar char="●"/>
            </a:pPr>
            <a:endParaRPr lang="en-US" dirty="0">
              <a:latin typeface="Rockwell" panose="02060603020205020403" pitchFamily="18" charset="77"/>
            </a:endParaRPr>
          </a:p>
          <a:p>
            <a:pPr lvl="0"/>
            <a:r>
              <a:rPr lang="en-US" dirty="0">
                <a:latin typeface="Rockwell" panose="02060603020205020403" pitchFamily="18" charset="77"/>
              </a:rPr>
              <a:t>Data analysis is playing an increasingly important role in many fields including:</a:t>
            </a:r>
          </a:p>
          <a:p>
            <a:pPr lvl="1"/>
            <a:r>
              <a:rPr lang="en-US" sz="2000" dirty="0">
                <a:latin typeface="Rockwell" panose="02060603020205020403" pitchFamily="18" charset="77"/>
              </a:rPr>
              <a:t>Biology, Chemistry, Economics, Earth Systems, Education, Environmental Science, Finance, Geography, Geology, Kinesiology, Linguistics, Management, Political Science, Public Health,  Psychology, Sociology, </a:t>
            </a:r>
            <a:r>
              <a:rPr lang="mr-IN" sz="2000" dirty="0">
                <a:latin typeface="Rockwell" panose="02060603020205020403" pitchFamily="18" charset="77"/>
              </a:rPr>
              <a:t>…</a:t>
            </a:r>
            <a:r>
              <a:rPr lang="en-US" sz="2000" dirty="0">
                <a:latin typeface="Rockwell" panose="02060603020205020403" pitchFamily="18" charset="77"/>
              </a:rPr>
              <a:t> </a:t>
            </a:r>
          </a:p>
          <a:p>
            <a:pPr lvl="1"/>
            <a:endParaRPr sz="2000" dirty="0">
              <a:latin typeface="Rockwell" panose="02060603020205020403" pitchFamily="18" charset="77"/>
            </a:endParaRPr>
          </a:p>
          <a:p>
            <a:pPr marL="457200" lvl="0" indent="-381000" rtl="0">
              <a:spcBef>
                <a:spcPts val="0"/>
              </a:spcBef>
              <a:spcAft>
                <a:spcPts val="0"/>
              </a:spcAft>
              <a:buSzPts val="2400"/>
              <a:buChar char="●"/>
            </a:pPr>
            <a:r>
              <a:rPr lang="en" dirty="0">
                <a:latin typeface="Rockwell" panose="02060603020205020403" pitchFamily="18" charset="77"/>
              </a:rPr>
              <a:t>Every data-driven subject brings new challenges</a:t>
            </a:r>
            <a:endParaRPr dirty="0">
              <a:latin typeface="Rockwell" panose="02060603020205020403"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1" y="121920"/>
            <a:ext cx="8232140" cy="828586"/>
          </a:xfrm>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31410"/>
            <a:ext cx="8229600" cy="675900"/>
          </a:xfrm>
        </p:spPr>
        <p:txBody>
          <a:bodyPr>
            <a:normAutofit fontScale="90000"/>
          </a:bodyPr>
          <a:lstStyle/>
          <a:p>
            <a:r>
              <a:rPr lang="en-US" dirty="0"/>
              <a:t>What does the course cover?</a:t>
            </a:r>
          </a:p>
        </p:txBody>
      </p:sp>
      <p:sp>
        <p:nvSpPr>
          <p:cNvPr id="2" name="Text Placeholder 1"/>
          <p:cNvSpPr>
            <a:spLocks noGrp="1"/>
          </p:cNvSpPr>
          <p:nvPr>
            <p:ph type="body" idx="1"/>
          </p:nvPr>
        </p:nvSpPr>
        <p:spPr>
          <a:xfrm>
            <a:off x="294640" y="1322330"/>
            <a:ext cx="8229600" cy="2879090"/>
          </a:xfrm>
        </p:spPr>
        <p:txBody>
          <a:bodyPr>
            <a:normAutofit lnSpcReduction="10000"/>
          </a:bodyPr>
          <a:lstStyle/>
          <a:p>
            <a:r>
              <a:rPr lang="en-US" dirty="0"/>
              <a:t>An introduction to programming in Python with a focus on manipulating, visualizing, and analyzing data.</a:t>
            </a:r>
          </a:p>
          <a:p>
            <a:endParaRPr lang="en-US" dirty="0"/>
          </a:p>
          <a:p>
            <a:r>
              <a:rPr lang="en-US" dirty="0"/>
              <a:t>An introduction to statistics that is grounded in computer simulations.</a:t>
            </a:r>
          </a:p>
          <a:p>
            <a:endParaRPr lang="en-US" dirty="0"/>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{CAAD6CFF-4F89-BE47-82F9-00324F51979F}tf10001070</Template>
  <TotalTime>3354</TotalTime>
  <Words>1487</Words>
  <Application>Microsoft Office PowerPoint</Application>
  <PresentationFormat>On-screen Show (16:9)</PresentationFormat>
  <Paragraphs>225</Paragraphs>
  <Slides>44</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Liberation Serif</vt:lpstr>
      <vt:lpstr>Lohit Hindi</vt:lpstr>
      <vt:lpstr>Mangal</vt:lpstr>
      <vt:lpstr>WenQuanYi Micro Hei</vt:lpstr>
      <vt:lpstr>Arial</vt:lpstr>
      <vt:lpstr>Calibri</vt:lpstr>
      <vt:lpstr>Rockwell</vt:lpstr>
      <vt:lpstr>Rockwell Condensed</vt:lpstr>
      <vt:lpstr>Rockwell Extra Bold</vt:lpstr>
      <vt:lpstr>Segoe UI</vt:lpstr>
      <vt:lpstr>Wingdings</vt:lpstr>
      <vt:lpstr>Wood Type</vt:lpstr>
      <vt:lpstr>Module 1</vt:lpstr>
      <vt:lpstr> STAT108 - Foundations of Data Science – SP23</vt:lpstr>
      <vt:lpstr>About your instructors</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Announcements</vt:lpstr>
      <vt:lpstr>Announcements</vt:lpstr>
      <vt:lpstr>ON USING DATAHUB</vt:lpstr>
      <vt:lpstr>Datahub</vt:lpstr>
      <vt:lpstr>Stopping Your Data Hub</vt:lpstr>
      <vt:lpstr>Stopping Your Data Hub</vt:lpstr>
      <vt:lpstr>Stopping Your Data Hub</vt:lpstr>
      <vt:lpstr>Stopping Your Data Hub</vt:lpstr>
      <vt:lpstr>Python Syntax</vt:lpstr>
      <vt:lpstr>Cause and Effect</vt:lpstr>
      <vt:lpstr>Causality and Experiments</vt:lpstr>
      <vt:lpstr>Broad Street Cholera Outbreak</vt:lpstr>
      <vt:lpstr>Two Theories of Cholera</vt:lpstr>
      <vt:lpstr>John Snow, 1813-1858</vt:lpstr>
      <vt:lpstr>PowerPoint Presentation</vt:lpstr>
      <vt:lpstr>PowerPoint Presentation</vt:lpstr>
      <vt:lpstr>Snow’s table</vt:lpstr>
      <vt:lpstr>Snow’s “Grand Experiment”</vt:lpstr>
      <vt:lpstr>Comparison</vt:lpstr>
      <vt:lpstr>Association vs Causation</vt:lpstr>
      <vt:lpstr>Chocolate and Heart Disease: Study</vt:lpstr>
      <vt:lpstr>Chocolate and Heart Disease: Association</vt:lpstr>
      <vt:lpstr>Chocolate and Heart Disease: Causation</vt:lpstr>
      <vt:lpstr>Chocolate and Heart Disease: Alternatives</vt:lpstr>
      <vt:lpstr>Key to establishing causality</vt:lpstr>
      <vt:lpstr>RCEs vs Observational Studies</vt:lpstr>
      <vt:lpstr>Confounding</vt:lpstr>
      <vt:lpstr>Examples</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yzhang</cp:lastModifiedBy>
  <cp:revision>60</cp:revision>
  <dcterms:modified xsi:type="dcterms:W3CDTF">2023-02-10T17:46:48Z</dcterms:modified>
</cp:coreProperties>
</file>